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886" r:id="rId2"/>
    <p:sldMasterId id="2147483898" r:id="rId3"/>
    <p:sldMasterId id="2147483910" r:id="rId4"/>
    <p:sldMasterId id="2147483922" r:id="rId5"/>
    <p:sldMasterId id="2147483946" r:id="rId6"/>
    <p:sldMasterId id="2147483958" r:id="rId7"/>
    <p:sldMasterId id="2147483970" r:id="rId8"/>
    <p:sldMasterId id="2147483982" r:id="rId9"/>
    <p:sldMasterId id="2147483994" r:id="rId10"/>
    <p:sldMasterId id="2147484006" r:id="rId11"/>
    <p:sldMasterId id="2147484018" r:id="rId12"/>
    <p:sldMasterId id="2147484030" r:id="rId13"/>
    <p:sldMasterId id="2147484042" r:id="rId14"/>
    <p:sldMasterId id="2147484054" r:id="rId15"/>
    <p:sldMasterId id="2147484066" r:id="rId16"/>
  </p:sldMasterIdLst>
  <p:sldIdLst>
    <p:sldId id="257" r:id="rId17"/>
    <p:sldId id="284" r:id="rId18"/>
    <p:sldId id="285" r:id="rId19"/>
    <p:sldId id="286" r:id="rId20"/>
    <p:sldId id="287" r:id="rId21"/>
    <p:sldId id="289" r:id="rId22"/>
    <p:sldId id="290" r:id="rId23"/>
    <p:sldId id="291" r:id="rId24"/>
    <p:sldId id="292" r:id="rId25"/>
    <p:sldId id="293" r:id="rId26"/>
    <p:sldId id="301" r:id="rId27"/>
    <p:sldId id="300" r:id="rId28"/>
    <p:sldId id="303" r:id="rId29"/>
    <p:sldId id="302" r:id="rId30"/>
    <p:sldId id="294" r:id="rId31"/>
    <p:sldId id="295" r:id="rId32"/>
    <p:sldId id="296" r:id="rId33"/>
    <p:sldId id="297" r:id="rId34"/>
    <p:sldId id="298" r:id="rId35"/>
    <p:sldId id="299" r:id="rId36"/>
    <p:sldId id="269" r:id="rId37"/>
    <p:sldId id="270" r:id="rId38"/>
    <p:sldId id="274" r:id="rId39"/>
    <p:sldId id="275" r:id="rId40"/>
    <p:sldId id="276" r:id="rId41"/>
    <p:sldId id="277" r:id="rId42"/>
    <p:sldId id="278" r:id="rId43"/>
    <p:sldId id="279" r:id="rId44"/>
    <p:sldId id="283" r:id="rId45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66"/>
    <a:srgbClr val="FF0066"/>
    <a:srgbClr val="00FF00"/>
    <a:srgbClr val="000066"/>
    <a:srgbClr val="36130C"/>
    <a:srgbClr val="DDF0C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506B-3AC2-49DC-91AE-C4F896595615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8B92-04F0-4BB0-ABB7-0EF719619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815C-A9BB-4AF6-9D2A-1591DE1E8A88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27A5-D20D-4192-8094-397C382F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83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29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805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21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567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093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76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91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FC5A-2CA2-49B0-8823-E1EE66B28872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FC2C-985E-4AEA-A29D-3CDC76605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3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15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91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544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314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650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496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6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609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6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1"/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2"/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4931-C255-418C-A3FF-72292480F192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C8BD-1431-4CD2-8DCC-33C8E31CE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597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9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57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51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21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747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956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68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625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2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6D4D-F127-4E7F-9E42-005DD5D38FA0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8323-37AB-4FBA-9B60-C7E48326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24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81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19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482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675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455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086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394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706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5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BE6C-4D1E-4B92-91F2-5777793F03EF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5A5A-9467-485D-9D34-0F7EA9FF4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22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595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225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156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311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39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873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401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434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25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074C-812C-4212-A3CB-FBBBA3792C40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0C6E-F0BF-413A-991F-0310861F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745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156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70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36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094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880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90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938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817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BD90-27EE-4CD0-9CD1-969080806799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1D5E-183F-4697-8742-A39B3520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297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515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125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322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704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779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473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756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667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08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E241-BC2C-463B-AC19-EAEE38DC1D73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235C-DEFE-4DB2-A5A7-8870DE914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079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512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348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014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796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701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622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10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188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70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551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26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7278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5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1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65C3-0A4D-4FA6-AAE3-A1B3B516675A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97E-95A2-4953-A3DB-89BF3600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2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67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25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48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35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57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2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7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EB6A-5CE1-4B4A-82D2-2526A6537B36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B875-CE0A-486B-A554-72FE4C85E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90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4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72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81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7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12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57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07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7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A391-FB00-4CEC-A968-077F7705AF19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87ED-1418-4E90-8589-AD32E6773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90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58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6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71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58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2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20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42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04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8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90C4-E0E4-4FA1-B7F7-F3AF79D897FD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DF23-DF0D-471F-B4D3-F95A41E0C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54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01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64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90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82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03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93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44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47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4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24EE-6F98-4E2C-99B0-89934B2BFF34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5708-EF8E-4F4F-AE56-5D825C455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37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63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797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79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12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50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04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809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73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9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2FCB-FFE1-4742-9357-73B77424B12A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DEC2-5B11-426B-8885-8FA825A4D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306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3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33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181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021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57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5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944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50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3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21D4-8BE6-455A-B66E-345D61BFB76F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49077-B542-4992-83CA-0E4AC1F3C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848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502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944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308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457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398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27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0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6AE4-5E8B-4B13-A79D-01BB128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2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B44D-B482-49B7-ACC1-B30D158B4800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8746-A27E-419B-AA76-AB67587C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D6CD-5206-46C2-8033-929F25F1E1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136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1D39-C8FD-4203-8DF3-957706BE4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3E3E-2C92-423D-987C-B95DEC169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988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4ABA-D3B4-422C-8BED-93CD615B1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132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CA41-17A2-4103-8166-392F5FF7D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436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B6F4-0A6D-4DEA-A4D2-DD76850D5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850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2F39-59FF-4081-AEFB-EE1201475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93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AD19-044F-4C73-A395-2B8A67D5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49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E35-B6A5-450E-B349-CAFACF106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21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BCF0-BB6A-422A-9496-5456E0AD8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15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DB6B69-DA44-47EF-8E84-A6A884011B6E}" type="datetimeFigureOut">
              <a:rPr lang="en-US"/>
              <a:pPr>
                <a:defRPr/>
              </a:pPr>
              <a:t>19/3/2022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9184BF-F6FE-444D-9C4E-95D9C3275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7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9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6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2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3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7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3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5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>
              <a:defRPr/>
            </a:pPr>
            <a:fld id="{D85527CE-C24A-43F5-957C-1767BA80CA31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0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Image result for hình nền powerpoint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85800" y="749300"/>
            <a:ext cx="7772400" cy="24971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CHÀO </a:t>
            </a:r>
            <a:r>
              <a:rPr lang="en-US" sz="5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CÁC EM HỌC SINH </a:t>
            </a:r>
            <a:endParaRPr lang="en-US" sz="5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2511425" y="3471863"/>
            <a:ext cx="3657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MÔN: VẬT LÝ 8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"/>
    </mc:Choice>
    <mc:Fallback xmlns="">
      <p:transition spd="slow" advTm="2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"/>
          <p:cNvSpPr txBox="1">
            <a:spLocks noChangeArrowheads="1"/>
          </p:cNvSpPr>
          <p:nvPr/>
        </p:nvSpPr>
        <p:spPr bwMode="auto">
          <a:xfrm>
            <a:off x="-23813" y="1495425"/>
            <a:ext cx="9167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- Chất lỏng chứa đầy một bình kín có khả năng truyền nguyên vẹn áp suất bên ngoài tác dụng lên nó.</a:t>
            </a: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0" y="495300"/>
            <a:ext cx="349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II-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Máy nén thủy lực</a:t>
            </a:r>
            <a:r>
              <a:rPr lang="vi-V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WordArt 14"/>
          <p:cNvSpPr>
            <a:spLocks noChangeArrowheads="1" noChangeShapeType="1" noTextEdit="1"/>
          </p:cNvSpPr>
          <p:nvPr/>
        </p:nvSpPr>
        <p:spPr bwMode="auto">
          <a:xfrm>
            <a:off x="928688" y="33338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84138" y="2398713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Cấu tạo :</a:t>
            </a:r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87313" y="1016000"/>
            <a:ext cx="3376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1. Nguyên lý Paxcan:</a:t>
            </a:r>
          </a:p>
        </p:txBody>
      </p:sp>
      <p:grpSp>
        <p:nvGrpSpPr>
          <p:cNvPr id="12302" name="Group 27"/>
          <p:cNvGrpSpPr>
            <a:grpSpLocks/>
          </p:cNvGrpSpPr>
          <p:nvPr/>
        </p:nvGrpSpPr>
        <p:grpSpPr bwMode="auto">
          <a:xfrm>
            <a:off x="1511300" y="4979988"/>
            <a:ext cx="623888" cy="885825"/>
            <a:chOff x="1440" y="2574"/>
            <a:chExt cx="393" cy="558"/>
          </a:xfrm>
        </p:grpSpPr>
        <p:sp>
          <p:nvSpPr>
            <p:cNvPr id="16402" name="Text Box 28"/>
            <p:cNvSpPr txBox="1">
              <a:spLocks noChangeArrowheads="1"/>
            </p:cNvSpPr>
            <p:nvPr/>
          </p:nvSpPr>
          <p:spPr bwMode="auto">
            <a:xfrm>
              <a:off x="1449" y="2574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6403" name="Text Box 29"/>
            <p:cNvSpPr txBox="1">
              <a:spLocks noChangeArrowheads="1"/>
            </p:cNvSpPr>
            <p:nvPr/>
          </p:nvSpPr>
          <p:spPr bwMode="auto">
            <a:xfrm>
              <a:off x="1449" y="2802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6404" name="Line 30"/>
            <p:cNvSpPr>
              <a:spLocks noChangeShapeType="1"/>
            </p:cNvSpPr>
            <p:nvPr/>
          </p:nvSpPr>
          <p:spPr bwMode="auto">
            <a:xfrm>
              <a:off x="1440" y="2850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303" name="Group 31"/>
          <p:cNvGrpSpPr>
            <a:grpSpLocks/>
          </p:cNvGrpSpPr>
          <p:nvPr/>
        </p:nvGrpSpPr>
        <p:grpSpPr bwMode="auto">
          <a:xfrm>
            <a:off x="2259013" y="4979988"/>
            <a:ext cx="609600" cy="887412"/>
            <a:chOff x="1872" y="2594"/>
            <a:chExt cx="384" cy="559"/>
          </a:xfrm>
        </p:grpSpPr>
        <p:sp>
          <p:nvSpPr>
            <p:cNvPr id="16399" name="Text Box 32"/>
            <p:cNvSpPr txBox="1">
              <a:spLocks noChangeArrowheads="1"/>
            </p:cNvSpPr>
            <p:nvPr/>
          </p:nvSpPr>
          <p:spPr bwMode="auto">
            <a:xfrm>
              <a:off x="1872" y="2594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6400" name="Text Box 33"/>
            <p:cNvSpPr txBox="1">
              <a:spLocks noChangeArrowheads="1"/>
            </p:cNvSpPr>
            <p:nvPr/>
          </p:nvSpPr>
          <p:spPr bwMode="auto">
            <a:xfrm>
              <a:off x="1884" y="2823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6401" name="Line 34"/>
            <p:cNvSpPr>
              <a:spLocks noChangeShapeType="1"/>
            </p:cNvSpPr>
            <p:nvPr/>
          </p:nvSpPr>
          <p:spPr bwMode="auto">
            <a:xfrm>
              <a:off x="1872" y="286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304" name="Rectangle 35"/>
          <p:cNvSpPr>
            <a:spLocks noChangeArrowheads="1"/>
          </p:cNvSpPr>
          <p:nvPr/>
        </p:nvSpPr>
        <p:spPr bwMode="auto">
          <a:xfrm>
            <a:off x="1146175" y="4848225"/>
            <a:ext cx="1908175" cy="1117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2306" name="Rectangle 37"/>
          <p:cNvSpPr>
            <a:spLocks noChangeArrowheads="1"/>
          </p:cNvSpPr>
          <p:nvPr/>
        </p:nvSpPr>
        <p:spPr bwMode="auto">
          <a:xfrm>
            <a:off x="1919288" y="51784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6395" name="Text Box 7"/>
          <p:cNvSpPr txBox="1">
            <a:spLocks noChangeArrowheads="1"/>
          </p:cNvSpPr>
          <p:nvPr/>
        </p:nvSpPr>
        <p:spPr bwMode="auto">
          <a:xfrm>
            <a:off x="5168900" y="6443663"/>
            <a:ext cx="298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FFFFFF"/>
                </a:solidFill>
                <a:cs typeface="Arial" panose="020B0604020202020204" pitchFamily="34" charset="0"/>
              </a:rPr>
              <a:t>Máy ép cọc thủy lực</a:t>
            </a:r>
          </a:p>
        </p:txBody>
      </p:sp>
      <p:sp>
        <p:nvSpPr>
          <p:cNvPr id="16396" name="Rectangle 43"/>
          <p:cNvSpPr>
            <a:spLocks noChangeArrowheads="1"/>
          </p:cNvSpPr>
          <p:nvPr/>
        </p:nvSpPr>
        <p:spPr bwMode="auto">
          <a:xfrm>
            <a:off x="0" y="2754313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- Bộ phận chính gồm hai xilanh có tiết diện s và S khác nhau, thông đáy với nhau, trong có chứa đầy chất lỏng, mỗi ống có một pít tông</a:t>
            </a: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2321" name="Rectangle 18"/>
          <p:cNvSpPr>
            <a:spLocks noChangeArrowheads="1"/>
          </p:cNvSpPr>
          <p:nvPr/>
        </p:nvSpPr>
        <p:spPr bwMode="auto">
          <a:xfrm>
            <a:off x="88900" y="4097338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vi-VN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vi-VN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Công thức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3297238" y="4730750"/>
            <a:ext cx="5237162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fr-FR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F: Lực tác dụng pit tông lớn( N)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fr-FR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f: Lực tác dụng pit tông nhỏ (N)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fr-FR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S: Diện  tích  pit tông lớn ( m</a:t>
            </a:r>
            <a:r>
              <a:rPr lang="vi-VN" sz="2800" b="1" baseline="30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fr-FR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)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fr-FR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s: Diện  tích  pit tông  nhỏ ( m</a:t>
            </a:r>
            <a:r>
              <a:rPr lang="vi-VN" sz="2800" b="1" baseline="30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fr-FR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sz="28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21" grpId="0"/>
      <p:bldP spid="12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9063" y="26988"/>
            <a:ext cx="9394826" cy="70802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82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solidFill>
                  <a:srgbClr val="82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8: ÁP SUẤT CHẤT LỎNG</a:t>
            </a:r>
          </a:p>
        </p:txBody>
      </p:sp>
      <p:sp>
        <p:nvSpPr>
          <p:cNvPr id="6" name="Rectangle: Folded Corner 5"/>
          <p:cNvSpPr/>
          <p:nvPr/>
        </p:nvSpPr>
        <p:spPr>
          <a:xfrm>
            <a:off x="-119063" y="735013"/>
            <a:ext cx="5062538" cy="6122987"/>
          </a:xfrm>
          <a:prstGeom prst="foldedCorner">
            <a:avLst/>
          </a:prstGeom>
          <a:solidFill>
            <a:srgbClr val="DDF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-49526" y="775405"/>
            <a:ext cx="5087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cs typeface="Arial" charset="0"/>
              </a:rPr>
              <a:t>II. CÔNG THỨC TÍNH ÁP SUẤT CHẤT LỎNG.</a:t>
            </a:r>
          </a:p>
        </p:txBody>
      </p:sp>
      <p:grpSp>
        <p:nvGrpSpPr>
          <p:cNvPr id="34822" name="Group 16"/>
          <p:cNvGrpSpPr>
            <a:grpSpLocks/>
          </p:cNvGrpSpPr>
          <p:nvPr/>
        </p:nvGrpSpPr>
        <p:grpSpPr bwMode="auto">
          <a:xfrm>
            <a:off x="1290593" y="1621621"/>
            <a:ext cx="1330325" cy="647700"/>
            <a:chOff x="934" y="2810"/>
            <a:chExt cx="720" cy="336"/>
          </a:xfrm>
        </p:grpSpPr>
        <p:sp>
          <p:nvSpPr>
            <p:cNvPr id="34832" name="Text Box 18"/>
            <p:cNvSpPr txBox="1">
              <a:spLocks noChangeArrowheads="1"/>
            </p:cNvSpPr>
            <p:nvPr/>
          </p:nvSpPr>
          <p:spPr bwMode="auto">
            <a:xfrm>
              <a:off x="950" y="2839"/>
              <a:ext cx="676" cy="26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p = d.h</a:t>
              </a:r>
            </a:p>
          </p:txBody>
        </p:sp>
        <p:sp>
          <p:nvSpPr>
            <p:cNvPr id="34833" name="Rectangle 19"/>
            <p:cNvSpPr>
              <a:spLocks noChangeArrowheads="1"/>
            </p:cNvSpPr>
            <p:nvPr/>
          </p:nvSpPr>
          <p:spPr bwMode="auto">
            <a:xfrm>
              <a:off x="934" y="2810"/>
              <a:ext cx="720" cy="3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FF0000"/>
                </a:solidFill>
                <a:latin typeface="Arial Black"/>
                <a:cs typeface="Arial" charset="0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-52388" y="2904095"/>
            <a:ext cx="50895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cs typeface="Arial" charset="0"/>
              </a:rPr>
              <a:t>III. VẬN DỤNG.</a:t>
            </a:r>
          </a:p>
        </p:txBody>
      </p:sp>
      <p:pic>
        <p:nvPicPr>
          <p:cNvPr id="29" name="Picture 3" descr="10-09-08_0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75" y="749301"/>
            <a:ext cx="3916051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148361" y="4699890"/>
            <a:ext cx="5062539" cy="2158110"/>
            <a:chOff x="4818144" y="3796195"/>
            <a:chExt cx="4486664" cy="1617634"/>
          </a:xfrm>
        </p:grpSpPr>
        <p:sp>
          <p:nvSpPr>
            <p:cNvPr id="34830" name="AutoShape 4"/>
            <p:cNvSpPr>
              <a:spLocks noChangeArrowheads="1"/>
            </p:cNvSpPr>
            <p:nvPr/>
          </p:nvSpPr>
          <p:spPr bwMode="auto">
            <a:xfrm>
              <a:off x="4818144" y="3796195"/>
              <a:ext cx="4343400" cy="1617634"/>
            </a:xfrm>
            <a:prstGeom prst="cloudCallout">
              <a:avLst>
                <a:gd name="adj1" fmla="val 45843"/>
                <a:gd name="adj2" fmla="val 45685"/>
              </a:avLst>
            </a:prstGeom>
            <a:solidFill>
              <a:srgbClr val="FFCCFF"/>
            </a:solidFill>
            <a:ln w="9525">
              <a:solidFill>
                <a:srgbClr val="FD37D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altLang="en-US">
                <a:solidFill>
                  <a:srgbClr val="FF00FF"/>
                </a:solidFill>
                <a:cs typeface="Arial" charset="0"/>
              </a:endParaRPr>
            </a:p>
          </p:txBody>
        </p:sp>
        <p:sp>
          <p:nvSpPr>
            <p:cNvPr id="34831" name="Rectangle 1"/>
            <p:cNvSpPr>
              <a:spLocks noChangeArrowheads="1"/>
            </p:cNvSpPr>
            <p:nvPr/>
          </p:nvSpPr>
          <p:spPr bwMode="auto">
            <a:xfrm>
              <a:off x="5079454" y="4155683"/>
              <a:ext cx="4225354" cy="899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C6.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Tại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sao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khi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lặn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sâu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,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người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thợ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lặn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phải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mặc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bộ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áo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lặn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chịu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được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áp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suất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lớn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endParaRPr lang="en-US" sz="2400" dirty="0">
                <a:solidFill>
                  <a:srgbClr val="0000CC"/>
                </a:solidFill>
                <a:cs typeface="Arial" charset="0"/>
              </a:endParaRPr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-52388" y="3387736"/>
            <a:ext cx="50212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C6.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Vì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nước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biển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gây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ra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áp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suất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tại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mọi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điểm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trong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lòng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nó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,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nếu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lặn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càng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sâu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thì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áp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suất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càng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lớn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nên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bộ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áo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lặn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giúp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cho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người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chịu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được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áp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suất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lớn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này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.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00022" y="749301"/>
            <a:ext cx="6088047" cy="2967037"/>
            <a:chOff x="4873176" y="1098644"/>
            <a:chExt cx="4547831" cy="2617859"/>
          </a:xfrm>
        </p:grpSpPr>
        <p:sp>
          <p:nvSpPr>
            <p:cNvPr id="34828" name="AutoShape 4"/>
            <p:cNvSpPr>
              <a:spLocks noChangeArrowheads="1"/>
            </p:cNvSpPr>
            <p:nvPr/>
          </p:nvSpPr>
          <p:spPr bwMode="auto">
            <a:xfrm>
              <a:off x="4873176" y="1098644"/>
              <a:ext cx="4290859" cy="2617859"/>
            </a:xfrm>
            <a:prstGeom prst="cloudCallout">
              <a:avLst>
                <a:gd name="adj1" fmla="val 46324"/>
                <a:gd name="adj2" fmla="val 56731"/>
              </a:avLst>
            </a:prstGeom>
            <a:solidFill>
              <a:srgbClr val="FFCCFF"/>
            </a:solidFill>
            <a:ln w="9525">
              <a:solidFill>
                <a:srgbClr val="FD37D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altLang="en-US">
                <a:solidFill>
                  <a:srgbClr val="FF00FF"/>
                </a:solidFill>
                <a:latin typeface="Arial Black"/>
              </a:endParaRPr>
            </a:p>
          </p:txBody>
        </p:sp>
        <p:sp>
          <p:nvSpPr>
            <p:cNvPr id="34829" name="Text Box 3"/>
            <p:cNvSpPr txBox="1">
              <a:spLocks noChangeArrowheads="1"/>
            </p:cNvSpPr>
            <p:nvPr/>
          </p:nvSpPr>
          <p:spPr bwMode="auto">
            <a:xfrm>
              <a:off x="4873176" y="1663825"/>
              <a:ext cx="4547831" cy="138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2400" b="1" dirty="0" smtClean="0">
                  <a:solidFill>
                    <a:srgbClr val="0000CC"/>
                  </a:solidFill>
                  <a:cs typeface="Arial" charset="0"/>
                </a:rPr>
                <a:t>   C7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: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Một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thùng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cao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1,2m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đựng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đầy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nước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.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Tính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áp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suất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của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nước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lên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đáy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thùng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và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một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điểm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cách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đáy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thùng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một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đoạn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0,4m(Cho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d</a:t>
              </a:r>
              <a:r>
                <a:rPr lang="en-US" altLang="en-US" sz="2400" b="1" baseline="-25000" dirty="0" err="1">
                  <a:solidFill>
                    <a:srgbClr val="0000CC"/>
                  </a:solidFill>
                  <a:cs typeface="Arial" charset="0"/>
                </a:rPr>
                <a:t>nước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=10000N/m</a:t>
              </a:r>
              <a:r>
                <a:rPr lang="en-US" altLang="en-US" sz="2400" b="1" baseline="30000" dirty="0">
                  <a:solidFill>
                    <a:srgbClr val="0000CC"/>
                  </a:solidFill>
                  <a:cs typeface="Arial" charset="0"/>
                </a:rPr>
                <a:t>3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)</a:t>
              </a:r>
              <a:endParaRPr lang="en-US" altLang="en-US" sz="2400" b="1" baseline="30000" dirty="0">
                <a:solidFill>
                  <a:srgbClr val="0000CC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891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117" y="0"/>
            <a:ext cx="9199197" cy="7080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82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82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8: ÁP SUẤT CHẤT LỎNG</a:t>
            </a:r>
          </a:p>
        </p:txBody>
      </p:sp>
      <p:sp>
        <p:nvSpPr>
          <p:cNvPr id="6" name="Rectangle: Folded Corner 5"/>
          <p:cNvSpPr/>
          <p:nvPr/>
        </p:nvSpPr>
        <p:spPr>
          <a:xfrm>
            <a:off x="-17460" y="735013"/>
            <a:ext cx="5062538" cy="6122987"/>
          </a:xfrm>
          <a:prstGeom prst="foldedCorner">
            <a:avLst/>
          </a:prstGeom>
          <a:solidFill>
            <a:srgbClr val="DDF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57151" y="811269"/>
            <a:ext cx="508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cs typeface="Arial" charset="0"/>
              </a:rPr>
              <a:t>III. VẬN DỤNG.</a:t>
            </a:r>
          </a:p>
        </p:txBody>
      </p:sp>
      <p:grpSp>
        <p:nvGrpSpPr>
          <p:cNvPr id="35846" name="Group 24"/>
          <p:cNvGrpSpPr>
            <a:grpSpLocks/>
          </p:cNvGrpSpPr>
          <p:nvPr/>
        </p:nvGrpSpPr>
        <p:grpSpPr bwMode="auto">
          <a:xfrm>
            <a:off x="3395663" y="620690"/>
            <a:ext cx="5702300" cy="2617788"/>
            <a:chOff x="4873176" y="1098644"/>
            <a:chExt cx="4361540" cy="2617859"/>
          </a:xfrm>
        </p:grpSpPr>
        <p:sp>
          <p:nvSpPr>
            <p:cNvPr id="35872" name="AutoShape 4"/>
            <p:cNvSpPr>
              <a:spLocks noChangeArrowheads="1"/>
            </p:cNvSpPr>
            <p:nvPr/>
          </p:nvSpPr>
          <p:spPr bwMode="auto">
            <a:xfrm>
              <a:off x="4873176" y="1098644"/>
              <a:ext cx="4290859" cy="2617859"/>
            </a:xfrm>
            <a:prstGeom prst="cloudCallout">
              <a:avLst>
                <a:gd name="adj1" fmla="val 46324"/>
                <a:gd name="adj2" fmla="val 56731"/>
              </a:avLst>
            </a:prstGeom>
            <a:solidFill>
              <a:srgbClr val="FFCCFF"/>
            </a:solidFill>
            <a:ln w="9525">
              <a:solidFill>
                <a:srgbClr val="FD37D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altLang="en-US">
                <a:solidFill>
                  <a:srgbClr val="FF00FF"/>
                </a:solidFill>
                <a:latin typeface="Arial Black"/>
              </a:endParaRPr>
            </a:p>
          </p:txBody>
        </p:sp>
        <p:sp>
          <p:nvSpPr>
            <p:cNvPr id="35873" name="Text Box 3"/>
            <p:cNvSpPr txBox="1">
              <a:spLocks noChangeArrowheads="1"/>
            </p:cNvSpPr>
            <p:nvPr/>
          </p:nvSpPr>
          <p:spPr bwMode="auto">
            <a:xfrm>
              <a:off x="5177025" y="1529718"/>
              <a:ext cx="4057691" cy="193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000" b="1" dirty="0">
                  <a:solidFill>
                    <a:srgbClr val="0000CC"/>
                  </a:solidFill>
                  <a:cs typeface="Arial" charset="0"/>
                </a:rPr>
                <a:t>C7: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Một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thùng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cao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1,2m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đựng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đầy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nước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.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Tính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áp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suất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của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nước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lên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đáy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thùng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và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một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điểm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cách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đáy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thùng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một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đoạn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 0,4m(Cho </a:t>
              </a:r>
              <a:r>
                <a:rPr lang="en-US" altLang="en-US" sz="2400" b="1" dirty="0" err="1">
                  <a:solidFill>
                    <a:srgbClr val="0000CC"/>
                  </a:solidFill>
                  <a:cs typeface="Arial" charset="0"/>
                </a:rPr>
                <a:t>d</a:t>
              </a:r>
              <a:r>
                <a:rPr lang="en-US" altLang="en-US" sz="2400" b="1" baseline="-25000" dirty="0" err="1">
                  <a:solidFill>
                    <a:srgbClr val="0000CC"/>
                  </a:solidFill>
                  <a:cs typeface="Arial" charset="0"/>
                </a:rPr>
                <a:t>nước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=10000N/m</a:t>
              </a:r>
              <a:r>
                <a:rPr lang="en-US" altLang="en-US" sz="2400" b="1" baseline="30000" dirty="0">
                  <a:solidFill>
                    <a:srgbClr val="0000CC"/>
                  </a:solidFill>
                  <a:cs typeface="Arial" charset="0"/>
                </a:rPr>
                <a:t>3</a:t>
              </a:r>
              <a:r>
                <a:rPr lang="en-US" altLang="en-US" sz="2400" b="1" dirty="0">
                  <a:solidFill>
                    <a:srgbClr val="0000CC"/>
                  </a:solidFill>
                  <a:cs typeface="Arial" charset="0"/>
                </a:rPr>
                <a:t>)</a:t>
              </a:r>
              <a:endParaRPr lang="en-US" altLang="en-US" sz="2400" b="1" baseline="30000" dirty="0">
                <a:solidFill>
                  <a:srgbClr val="0000CC"/>
                </a:solidFill>
                <a:cs typeface="Arial" charset="0"/>
              </a:endParaRPr>
            </a:p>
          </p:txBody>
        </p:sp>
      </p:grpSp>
      <p:grpSp>
        <p:nvGrpSpPr>
          <p:cNvPr id="35847" name="Group 5"/>
          <p:cNvGrpSpPr>
            <a:grpSpLocks/>
          </p:cNvGrpSpPr>
          <p:nvPr/>
        </p:nvGrpSpPr>
        <p:grpSpPr bwMode="auto">
          <a:xfrm>
            <a:off x="6477000" y="3294063"/>
            <a:ext cx="1747838" cy="1905000"/>
            <a:chOff x="96" y="3120"/>
            <a:chExt cx="1057" cy="1152"/>
          </a:xfrm>
        </p:grpSpPr>
        <p:sp>
          <p:nvSpPr>
            <p:cNvPr id="35867" name="AutoShape 6"/>
            <p:cNvSpPr>
              <a:spLocks noChangeArrowheads="1"/>
            </p:cNvSpPr>
            <p:nvPr/>
          </p:nvSpPr>
          <p:spPr bwMode="auto">
            <a:xfrm>
              <a:off x="144" y="3120"/>
              <a:ext cx="672" cy="1152"/>
            </a:xfrm>
            <a:prstGeom prst="can">
              <a:avLst>
                <a:gd name="adj" fmla="val 69492"/>
              </a:avLst>
            </a:prstGeom>
            <a:solidFill>
              <a:schemeClr val="folHlink"/>
            </a:solidFill>
            <a:ln w="9525">
              <a:solidFill>
                <a:srgbClr val="66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36130C"/>
                </a:solidFill>
                <a:cs typeface="Arial" charset="0"/>
              </a:endParaRPr>
            </a:p>
          </p:txBody>
        </p:sp>
        <p:sp>
          <p:nvSpPr>
            <p:cNvPr id="35868" name="Line 7"/>
            <p:cNvSpPr>
              <a:spLocks noChangeShapeType="1"/>
            </p:cNvSpPr>
            <p:nvPr/>
          </p:nvSpPr>
          <p:spPr bwMode="auto">
            <a:xfrm>
              <a:off x="912" y="3360"/>
              <a:ext cx="0" cy="72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869" name="Text Box 8"/>
            <p:cNvSpPr txBox="1">
              <a:spLocks noChangeArrowheads="1"/>
            </p:cNvSpPr>
            <p:nvPr/>
          </p:nvSpPr>
          <p:spPr bwMode="auto">
            <a:xfrm rot="-5400000">
              <a:off x="644" y="3652"/>
              <a:ext cx="77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36130C"/>
                  </a:solidFill>
                  <a:cs typeface="Arial" charset="0"/>
                </a:rPr>
                <a:t>h</a:t>
              </a:r>
              <a:r>
                <a:rPr lang="en-US" altLang="en-US" sz="2000" baseline="-25000">
                  <a:solidFill>
                    <a:srgbClr val="36130C"/>
                  </a:solidFill>
                  <a:cs typeface="Arial" charset="0"/>
                </a:rPr>
                <a:t>1</a:t>
              </a:r>
              <a:r>
                <a:rPr lang="en-US" altLang="en-US" sz="2000">
                  <a:solidFill>
                    <a:srgbClr val="36130C"/>
                  </a:solidFill>
                  <a:cs typeface="Arial" charset="0"/>
                </a:rPr>
                <a:t> = 1,2m</a:t>
              </a: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96" y="3360"/>
              <a:ext cx="0" cy="576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613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71" name="Text Box 10"/>
            <p:cNvSpPr txBox="1">
              <a:spLocks noChangeArrowheads="1"/>
            </p:cNvSpPr>
            <p:nvPr/>
          </p:nvSpPr>
          <p:spPr bwMode="auto">
            <a:xfrm>
              <a:off x="96" y="3552"/>
              <a:ext cx="25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36130C"/>
                  </a:solidFill>
                  <a:cs typeface="Arial" charset="0"/>
                </a:rPr>
                <a:t>h</a:t>
              </a:r>
              <a:r>
                <a:rPr lang="en-US" altLang="en-US" sz="2000" baseline="-25000">
                  <a:solidFill>
                    <a:srgbClr val="36130C"/>
                  </a:solidFill>
                  <a:cs typeface="Arial" charset="0"/>
                </a:rPr>
                <a:t>2</a:t>
              </a:r>
              <a:endParaRPr lang="en-US" altLang="en-US" sz="2000">
                <a:solidFill>
                  <a:srgbClr val="36130C"/>
                </a:solidFill>
                <a:cs typeface="Arial" charset="0"/>
              </a:endParaRPr>
            </a:p>
          </p:txBody>
        </p:sp>
      </p:grpSp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6477000" y="4589463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5791200" y="458946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36130C"/>
                </a:solidFill>
                <a:cs typeface="Arial" charset="0"/>
              </a:rPr>
              <a:t>0,4m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6096000" y="436086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36130C"/>
                </a:solidFill>
                <a:cs typeface="Arial" charset="0"/>
              </a:rPr>
              <a:t>A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92008" y="4075112"/>
            <a:ext cx="485788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Áp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suất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nước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ở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đáy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thùng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là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: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0" y="1209676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C7.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Tóm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tắt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: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657475" y="3429328"/>
            <a:ext cx="1157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66"/>
                </a:solidFill>
                <a:cs typeface="Arial" charset="0"/>
              </a:rPr>
              <a:t>Giải</a:t>
            </a:r>
            <a:endParaRPr lang="en-US" altLang="en-US" sz="2800" b="1" u="sng" dirty="0">
              <a:solidFill>
                <a:srgbClr val="FF0066"/>
              </a:solidFill>
              <a:cs typeface="Arial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61950" y="1651000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h</a:t>
            </a:r>
            <a:r>
              <a:rPr lang="en-US" altLang="en-US" sz="2400" b="1" baseline="-25000" dirty="0">
                <a:solidFill>
                  <a:srgbClr val="36130C"/>
                </a:solidFill>
                <a:cs typeface="Arial" charset="0"/>
              </a:rPr>
              <a:t>1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= 1,2m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               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38137" y="2095175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h</a:t>
            </a:r>
            <a:r>
              <a:rPr lang="en-US" altLang="en-US" sz="2400" b="1" baseline="-25000" dirty="0">
                <a:solidFill>
                  <a:srgbClr val="36130C"/>
                </a:solidFill>
                <a:cs typeface="Arial" charset="0"/>
              </a:rPr>
              <a:t>2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= 1,2 – 0,4 = 0,8m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               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349250" y="2449513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36130C"/>
                </a:solidFill>
                <a:cs typeface="Arial" charset="0"/>
              </a:rPr>
              <a:t>d</a:t>
            </a:r>
            <a:r>
              <a:rPr lang="en-US" altLang="en-US" sz="2400" b="1" baseline="-25000" dirty="0" err="1">
                <a:solidFill>
                  <a:srgbClr val="36130C"/>
                </a:solidFill>
                <a:cs typeface="Arial" charset="0"/>
              </a:rPr>
              <a:t>n</a:t>
            </a:r>
            <a:r>
              <a:rPr lang="en-US" altLang="en-US" sz="2400" b="1" u="sng" dirty="0">
                <a:solidFill>
                  <a:srgbClr val="36130C"/>
                </a:solidFill>
                <a:cs typeface="Arial" charset="0"/>
              </a:rPr>
              <a:t> = 10000 </a:t>
            </a:r>
            <a:r>
              <a:rPr lang="en-US" altLang="en-US" sz="2400" b="1" u="sng" dirty="0" smtClean="0">
                <a:solidFill>
                  <a:srgbClr val="36130C"/>
                </a:solidFill>
                <a:cs typeface="Arial" charset="0"/>
              </a:rPr>
              <a:t>N/m3</a:t>
            </a:r>
            <a:endParaRPr lang="en-US" altLang="en-US" sz="2400" b="1" u="sng" dirty="0">
              <a:solidFill>
                <a:srgbClr val="36130C"/>
              </a:solidFill>
              <a:cs typeface="Arial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41309" y="3000688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p</a:t>
            </a:r>
            <a:r>
              <a:rPr lang="en-US" altLang="en-US" sz="2400" b="1" baseline="-25000" dirty="0">
                <a:solidFill>
                  <a:srgbClr val="36130C"/>
                </a:solidFill>
                <a:cs typeface="Arial" charset="0"/>
              </a:rPr>
              <a:t>1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= ? p</a:t>
            </a:r>
            <a:r>
              <a:rPr lang="en-US" altLang="en-US" sz="2400" b="1" baseline="-25000" dirty="0">
                <a:solidFill>
                  <a:srgbClr val="36130C"/>
                </a:solidFill>
                <a:cs typeface="Arial" charset="0"/>
              </a:rPr>
              <a:t>2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= ?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-327280" y="4588669"/>
            <a:ext cx="2011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     p</a:t>
            </a:r>
            <a:r>
              <a:rPr lang="en-US" altLang="en-US" sz="2400" b="1" baseline="-25000" dirty="0">
                <a:solidFill>
                  <a:srgbClr val="36130C"/>
                </a:solidFill>
                <a:cs typeface="Arial" charset="0"/>
              </a:rPr>
              <a:t>1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= d.h</a:t>
            </a:r>
            <a:r>
              <a:rPr lang="en-US" altLang="en-US" sz="2400" b="1" baseline="-25000" dirty="0">
                <a:solidFill>
                  <a:srgbClr val="36130C"/>
                </a:solidFill>
                <a:cs typeface="Arial" charset="0"/>
              </a:rPr>
              <a:t>1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035593" y="4621212"/>
            <a:ext cx="2719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    = 10.000 .1,2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816270" y="4612221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     = 12.000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27417" y="4621212"/>
            <a:ext cx="189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        (N/m</a:t>
            </a:r>
            <a:r>
              <a:rPr lang="en-US" altLang="en-US" sz="2400" b="1" baseline="30000" dirty="0">
                <a:solidFill>
                  <a:srgbClr val="36130C"/>
                </a:solidFill>
                <a:cs typeface="Arial" charset="0"/>
              </a:rPr>
              <a:t>2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)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7151" y="5188744"/>
            <a:ext cx="704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Áp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suất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nước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ở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điểm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cách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đáy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thùng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0,4m </a:t>
            </a:r>
            <a:r>
              <a:rPr lang="en-US" altLang="en-US" sz="2400" b="1" dirty="0" err="1">
                <a:solidFill>
                  <a:srgbClr val="36130C"/>
                </a:solidFill>
                <a:cs typeface="Arial" charset="0"/>
              </a:rPr>
              <a:t>là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: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-14288" y="5795963"/>
            <a:ext cx="2671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p</a:t>
            </a:r>
            <a:r>
              <a:rPr lang="en-US" altLang="en-US" sz="2400" b="1" baseline="-25000" dirty="0">
                <a:solidFill>
                  <a:srgbClr val="36130C"/>
                </a:solidFill>
                <a:cs typeface="Arial" charset="0"/>
              </a:rPr>
              <a:t>2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= d.h</a:t>
            </a:r>
            <a:r>
              <a:rPr lang="en-US" altLang="en-US" sz="2400" b="1" baseline="-25000" dirty="0">
                <a:solidFill>
                  <a:srgbClr val="36130C"/>
                </a:solidFill>
                <a:cs typeface="Arial" charset="0"/>
              </a:rPr>
              <a:t>2</a:t>
            </a:r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   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270000" y="5824538"/>
            <a:ext cx="2262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36130C"/>
                </a:solidFill>
                <a:cs typeface="Arial" charset="0"/>
              </a:rPr>
              <a:t>= 10.000. 0,8   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3189288" y="5830888"/>
            <a:ext cx="1611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36130C"/>
                </a:solidFill>
                <a:cs typeface="Arial" charset="0"/>
              </a:rPr>
              <a:t> = 8.000   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4278313" y="5824538"/>
            <a:ext cx="1968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36130C"/>
                </a:solidFill>
                <a:cs typeface="Arial" charset="0"/>
              </a:rPr>
              <a:t> (N/m</a:t>
            </a:r>
            <a:r>
              <a:rPr lang="en-US" altLang="en-US" sz="2400" b="1" baseline="30000">
                <a:solidFill>
                  <a:srgbClr val="36130C"/>
                </a:solidFill>
                <a:cs typeface="Arial" charset="0"/>
              </a:rPr>
              <a:t>2</a:t>
            </a:r>
            <a:r>
              <a:rPr lang="en-US" altLang="en-US" sz="2400" b="1">
                <a:solidFill>
                  <a:srgbClr val="36130C"/>
                </a:solidFill>
                <a:cs typeface="Arial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3490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4329" y="466119"/>
            <a:ext cx="8672960" cy="42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C7: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thùng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cao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Arial" charset="0"/>
              </a:rPr>
              <a:t>1,2m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đựng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dầu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,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mặt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thoáng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cách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miệng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thùng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 0,2m.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Tính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áp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suất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dầu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lên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đáy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thùng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điểm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đáy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thùng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đoạn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cs typeface="Arial" charset="0"/>
              </a:rPr>
              <a:t>0,5m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(Cho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d</a:t>
            </a:r>
            <a:r>
              <a:rPr lang="en-US" altLang="en-US" sz="2800" b="1" baseline="-25000" dirty="0" err="1" smtClean="0">
                <a:solidFill>
                  <a:srgbClr val="0000CC"/>
                </a:solidFill>
                <a:cs typeface="Arial" charset="0"/>
              </a:rPr>
              <a:t>dầu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= 8000N/m</a:t>
            </a:r>
            <a:r>
              <a:rPr lang="en-US" altLang="en-US" sz="2800" b="1" baseline="30000" dirty="0" smtClean="0">
                <a:solidFill>
                  <a:srgbClr val="0000CC"/>
                </a:solidFill>
                <a:cs typeface="Arial" charset="0"/>
              </a:rPr>
              <a:t>3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)</a:t>
            </a:r>
          </a:p>
          <a:p>
            <a:pPr eaLnBrk="0" hangingPunct="0"/>
            <a:endParaRPr lang="en-US" altLang="en-US" sz="2800" b="1" baseline="30000" dirty="0">
              <a:solidFill>
                <a:srgbClr val="0000CC"/>
              </a:solidFill>
              <a:cs typeface="Arial" charset="0"/>
            </a:endParaRPr>
          </a:p>
          <a:p>
            <a:pPr eaLnBrk="0" hangingPunct="0"/>
            <a:r>
              <a:rPr lang="en-US" altLang="en-US" sz="2800" b="1" baseline="30000" dirty="0" smtClean="0">
                <a:solidFill>
                  <a:srgbClr val="0000CC"/>
                </a:solidFill>
                <a:cs typeface="Arial" charset="0"/>
              </a:rPr>
              <a:t>h1 = 1,2 – 0,2 = 1 m </a:t>
            </a:r>
          </a:p>
          <a:p>
            <a:pPr eaLnBrk="0" hangingPunct="0"/>
            <a:r>
              <a:rPr lang="en-US" altLang="en-US" sz="2800" b="1" baseline="30000" dirty="0" smtClean="0">
                <a:solidFill>
                  <a:srgbClr val="0000CC"/>
                </a:solidFill>
                <a:cs typeface="Arial" charset="0"/>
              </a:rPr>
              <a:t>h2 = 1 – 0,5 = 0,5 m</a:t>
            </a:r>
          </a:p>
          <a:p>
            <a:pPr eaLnBrk="0" hangingPunct="0"/>
            <a:r>
              <a:rPr lang="en-US" altLang="en-US" sz="2800" b="1" baseline="30000" dirty="0">
                <a:solidFill>
                  <a:srgbClr val="0000CC"/>
                </a:solidFill>
                <a:cs typeface="Arial" charset="0"/>
              </a:rPr>
              <a:t>d</a:t>
            </a:r>
            <a:r>
              <a:rPr lang="en-US" altLang="en-US" sz="2800" b="1" baseline="30000" dirty="0" smtClean="0">
                <a:solidFill>
                  <a:srgbClr val="0000CC"/>
                </a:solidFill>
                <a:cs typeface="Arial" charset="0"/>
              </a:rPr>
              <a:t>   = 8000 N/m3</a:t>
            </a:r>
          </a:p>
          <a:p>
            <a:pPr eaLnBrk="0" hangingPunct="0"/>
            <a:r>
              <a:rPr lang="en-US" altLang="en-US" sz="2800" b="1" baseline="30000" dirty="0" smtClean="0">
                <a:solidFill>
                  <a:srgbClr val="0000CC"/>
                </a:solidFill>
                <a:cs typeface="Arial" charset="0"/>
              </a:rPr>
              <a:t>P1, p2 = ? Pa</a:t>
            </a:r>
          </a:p>
          <a:p>
            <a:pPr eaLnBrk="0" hangingPunct="0"/>
            <a:endParaRPr lang="en-US" altLang="en-US" sz="2800" b="1" baseline="30000" dirty="0">
              <a:solidFill>
                <a:srgbClr val="0000CC"/>
              </a:solidFill>
              <a:cs typeface="Arial" charset="0"/>
            </a:endParaRPr>
          </a:p>
          <a:p>
            <a:pPr eaLnBrk="0" hangingPunct="0"/>
            <a:r>
              <a:rPr lang="en-US" altLang="en-US" sz="2800" b="1" baseline="30000" dirty="0" smtClean="0">
                <a:solidFill>
                  <a:srgbClr val="0000CC"/>
                </a:solidFill>
                <a:cs typeface="Arial" charset="0"/>
              </a:rPr>
              <a:t>P1 = d.h1  = 8000. 1 = 9600 Pa</a:t>
            </a:r>
          </a:p>
          <a:p>
            <a:pPr eaLnBrk="0" hangingPunct="0"/>
            <a:r>
              <a:rPr lang="en-US" altLang="en-US" sz="2800" b="1" baseline="30000" dirty="0" smtClean="0">
                <a:solidFill>
                  <a:srgbClr val="0000CC"/>
                </a:solidFill>
                <a:cs typeface="Arial" charset="0"/>
              </a:rPr>
              <a:t>P2 = d.h2 =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 8000. 0,5 = 5600 Pa</a:t>
            </a:r>
            <a:endParaRPr lang="en-US" altLang="en-US" sz="2800" b="1" baseline="30000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2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endParaRPr lang="vi-VN" sz="18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>
            <a:fillRect/>
          </a:stretch>
        </p:blipFill>
        <p:spPr bwMode="auto">
          <a:xfrm>
            <a:off x="541338" y="809625"/>
            <a:ext cx="81454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66" name="Picture 6" descr="http://t0.gstatic.com/images?q=tbn:ANd9GcTI0Lt8YKJTw5NErDgJnmMq0ZQJLz2frdYBGICzc7dFkPlWS6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519488"/>
            <a:ext cx="4408487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67" name="Picture 6" descr="http://farm04.gox.vn/edu/data/Edu/image/e-tap-chi/uploads/201011/308bf0e9-beaa-4075-942d-f667de20e52b_dai%20phun%20nu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19488"/>
            <a:ext cx="472440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83"/>
          <p:cNvSpPr>
            <a:spLocks noChangeShapeType="1"/>
          </p:cNvSpPr>
          <p:nvPr/>
        </p:nvSpPr>
        <p:spPr bwMode="auto">
          <a:xfrm>
            <a:off x="11113" y="533400"/>
            <a:ext cx="0" cy="632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066800" y="271463"/>
            <a:ext cx="6934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 vài ứng dụng của bình thông nhau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476500" y="29845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Hệ thống cung cấp nước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0" y="6073775"/>
            <a:ext cx="441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 hồ lọc nước thông với nhau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562600" y="6096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Đài phun nước</a:t>
            </a:r>
          </a:p>
        </p:txBody>
      </p:sp>
    </p:spTree>
    <p:extLst>
      <p:ext uri="{BB962C8B-B14F-4D97-AF65-F5344CB8AC3E}">
        <p14:creationId xmlns:p14="http://schemas.microsoft.com/office/powerpoint/2010/main" val="104482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  <p:bldP spid="53261" grpId="0"/>
      <p:bldP spid="53262" grpId="0"/>
      <p:bldP spid="532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e2ae00b1337f7df67e-7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-38100"/>
            <a:ext cx="31019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 descr="1317479002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26892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vie13132527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04800"/>
            <a:ext cx="32940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Kích thủy lực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400800" y="29718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Máy ép nhựa  thủy lực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0" y="6248400"/>
            <a:ext cx="2871788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Máy cắt thủy lực</a:t>
            </a: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124200" y="2819400"/>
            <a:ext cx="2819400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Máy ép phẳng thủy lực</a:t>
            </a:r>
          </a:p>
        </p:txBody>
      </p:sp>
      <p:pic>
        <p:nvPicPr>
          <p:cNvPr id="17417" name="Picture 10" descr="May 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243840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Picture 11" descr="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163" y="3743325"/>
            <a:ext cx="3260725" cy="2038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9" name="Text Box 5"/>
          <p:cNvSpPr txBox="1">
            <a:spLocks noChangeArrowheads="1"/>
          </p:cNvSpPr>
          <p:nvPr/>
        </p:nvSpPr>
        <p:spPr bwMode="auto">
          <a:xfrm>
            <a:off x="4343400" y="5715000"/>
            <a:ext cx="3276600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Máy khoan tay</a:t>
            </a:r>
          </a:p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thủy lực</a:t>
            </a:r>
          </a:p>
        </p:txBody>
      </p:sp>
    </p:spTree>
    <p:extLst>
      <p:ext uri="{BB962C8B-B14F-4D97-AF65-F5344CB8AC3E}">
        <p14:creationId xmlns:p14="http://schemas.microsoft.com/office/powerpoint/2010/main" val="1114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b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20679" r="8084"/>
          <a:stretch>
            <a:fillRect/>
          </a:stretch>
        </p:blipFill>
        <p:spPr bwMode="auto">
          <a:xfrm>
            <a:off x="228600" y="304800"/>
            <a:ext cx="86185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05400" y="1981200"/>
            <a:ext cx="1219200" cy="27432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6"/>
          <p:cNvSpPr>
            <a:spLocks noChangeArrowheads="1" noChangeShapeType="1" noTextEdit="1"/>
          </p:cNvSpPr>
          <p:nvPr/>
        </p:nvSpPr>
        <p:spPr bwMode="auto">
          <a:xfrm>
            <a:off x="928688" y="33338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19459" name="Rectangle 31"/>
          <p:cNvSpPr>
            <a:spLocks noChangeArrowheads="1"/>
          </p:cNvSpPr>
          <p:nvPr/>
        </p:nvSpPr>
        <p:spPr bwMode="auto">
          <a:xfrm>
            <a:off x="76200" y="566738"/>
            <a:ext cx="275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III-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Vận dụng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76200" y="1268413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spcBef>
                <a:spcPct val="0"/>
              </a:spcBef>
              <a:buFontTx/>
              <a:buNone/>
            </a:pPr>
            <a:r>
              <a:rPr lang="en-US" sz="2800" b="1" u="sng" smtClean="0">
                <a:solidFill>
                  <a:srgbClr val="333399"/>
                </a:solidFill>
                <a:latin typeface="Times New Roman" panose="02020603050405020304" pitchFamily="18" charset="0"/>
              </a:rPr>
              <a:t>C8</a:t>
            </a:r>
            <a:r>
              <a:rPr lang="en-US" sz="2800" b="1" smtClean="0">
                <a:solidFill>
                  <a:srgbClr val="333399"/>
                </a:solidFill>
                <a:latin typeface="Times New Roman" panose="02020603050405020304" pitchFamily="18" charset="0"/>
              </a:rPr>
              <a:t> : 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Trong hai  ấm  ở hình 8.8 ấm nào đựng được nhiều nước hơn? Vì sao ?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6200" y="2514600"/>
            <a:ext cx="8763000" cy="4343400"/>
            <a:chOff x="1040" y="1237"/>
            <a:chExt cx="3794" cy="1981"/>
          </a:xfrm>
        </p:grpSpPr>
        <p:pic>
          <p:nvPicPr>
            <p:cNvPr id="19462" name="Picture 4" descr="Picture1"/>
            <p:cNvPicPr>
              <a:picLocks noChangeAspect="1" noChangeArrowheads="1"/>
            </p:cNvPicPr>
            <p:nvPr/>
          </p:nvPicPr>
          <p:blipFill>
            <a:blip r:embed="rId2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1237"/>
              <a:ext cx="3794" cy="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5"/>
            <p:cNvSpPr txBox="1">
              <a:spLocks noChangeArrowheads="1"/>
            </p:cNvSpPr>
            <p:nvPr/>
          </p:nvSpPr>
          <p:spPr bwMode="auto">
            <a:xfrm>
              <a:off x="1825" y="2680"/>
              <a:ext cx="37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3577" y="2687"/>
              <a:ext cx="37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1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7313" y="5418138"/>
            <a:ext cx="8458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spcBef>
                <a:spcPct val="0"/>
              </a:spcBef>
              <a:buFontTx/>
              <a:buNone/>
            </a:pPr>
            <a:r>
              <a:rPr lang="vi-VN" sz="2800" b="1" smtClean="0">
                <a:solidFill>
                  <a:srgbClr val="0000FF"/>
                </a:solidFill>
                <a:cs typeface="Arial" panose="020B0604020202020204" pitchFamily="34" charset="0"/>
              </a:rPr>
              <a:t>Ấm A</a:t>
            </a:r>
            <a:r>
              <a:rPr lang="en-US" sz="2800" b="1" smtClean="0">
                <a:solidFill>
                  <a:srgbClr val="0000FF"/>
                </a:solidFill>
                <a:cs typeface="Arial" panose="020B0604020202020204" pitchFamily="34" charset="0"/>
              </a:rPr>
              <a:t> đựng được nhiều nước hơn</a:t>
            </a:r>
            <a:r>
              <a:rPr lang="vi-VN" sz="2800" b="1" smtClean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en-US" sz="2800" b="1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sz="2800" b="1" smtClean="0">
                <a:solidFill>
                  <a:srgbClr val="0000FF"/>
                </a:solidFill>
                <a:cs typeface="Arial" panose="020B0604020202020204" pitchFamily="34" charset="0"/>
              </a:rPr>
              <a:t>V</a:t>
            </a:r>
            <a:r>
              <a:rPr lang="en-US" sz="2800" b="1" smtClean="0">
                <a:solidFill>
                  <a:srgbClr val="0000FF"/>
                </a:solidFill>
                <a:cs typeface="Arial" panose="020B0604020202020204" pitchFamily="34" charset="0"/>
              </a:rPr>
              <a:t>ì theo nguyên tắc bình thông nhau mực nước trong ấm luôn bằng độ cao của miệng vòi.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66700" y="2303463"/>
            <a:ext cx="8534400" cy="3114675"/>
            <a:chOff x="1040" y="1237"/>
            <a:chExt cx="3794" cy="1981"/>
          </a:xfrm>
        </p:grpSpPr>
        <p:pic>
          <p:nvPicPr>
            <p:cNvPr id="20489" name="Picture 4" descr="Picture1"/>
            <p:cNvPicPr>
              <a:picLocks noChangeAspect="1" noChangeArrowheads="1"/>
            </p:cNvPicPr>
            <p:nvPr/>
          </p:nvPicPr>
          <p:blipFill>
            <a:blip r:embed="rId2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1237"/>
              <a:ext cx="3794" cy="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 Box 5"/>
            <p:cNvSpPr txBox="1">
              <a:spLocks noChangeArrowheads="1"/>
            </p:cNvSpPr>
            <p:nvPr/>
          </p:nvSpPr>
          <p:spPr bwMode="auto">
            <a:xfrm>
              <a:off x="1825" y="2680"/>
              <a:ext cx="37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0491" name="Text Box 6"/>
            <p:cNvSpPr txBox="1">
              <a:spLocks noChangeArrowheads="1"/>
            </p:cNvSpPr>
            <p:nvPr/>
          </p:nvSpPr>
          <p:spPr bwMode="auto">
            <a:xfrm>
              <a:off x="3577" y="2686"/>
              <a:ext cx="37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0484" name="WordArt 8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2857500" y="3352800"/>
            <a:ext cx="13716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4876800" y="3810000"/>
            <a:ext cx="13716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99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152400" y="1357313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spcBef>
                <a:spcPct val="0"/>
              </a:spcBef>
              <a:buFontTx/>
              <a:buNone/>
            </a:pPr>
            <a:r>
              <a:rPr lang="en-US" sz="2800" b="1" u="sng" smtClean="0">
                <a:solidFill>
                  <a:srgbClr val="333399"/>
                </a:solidFill>
                <a:latin typeface="Times New Roman" panose="02020603050405020304" pitchFamily="18" charset="0"/>
              </a:rPr>
              <a:t>C8</a:t>
            </a:r>
            <a:r>
              <a:rPr lang="en-US" sz="2800" b="1" smtClean="0">
                <a:solidFill>
                  <a:srgbClr val="333399"/>
                </a:solidFill>
                <a:latin typeface="Times New Roman" panose="02020603050405020304" pitchFamily="18" charset="0"/>
              </a:rPr>
              <a:t>: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Trong hai  ấm  ở hình 8.8 ấm nào đựng được nhiều nước hơn? Vì sao?</a:t>
            </a:r>
          </a:p>
        </p:txBody>
      </p:sp>
      <p:sp>
        <p:nvSpPr>
          <p:cNvPr id="41997" name="Rectangle 31"/>
          <p:cNvSpPr>
            <a:spLocks noChangeArrowheads="1"/>
          </p:cNvSpPr>
          <p:nvPr/>
        </p:nvSpPr>
        <p:spPr bwMode="auto">
          <a:xfrm>
            <a:off x="152400" y="682625"/>
            <a:ext cx="2752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III-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Vận dụng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0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20513" grpId="0"/>
      <p:bldP spid="419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5638800" y="571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304800" y="914400"/>
            <a:ext cx="3376613" cy="3886200"/>
            <a:chOff x="528" y="624"/>
            <a:chExt cx="2322" cy="2256"/>
          </a:xfrm>
        </p:grpSpPr>
        <p:grpSp>
          <p:nvGrpSpPr>
            <p:cNvPr id="21513" name="Group 4"/>
            <p:cNvGrpSpPr>
              <a:grpSpLocks/>
            </p:cNvGrpSpPr>
            <p:nvPr/>
          </p:nvGrpSpPr>
          <p:grpSpPr bwMode="auto">
            <a:xfrm>
              <a:off x="528" y="624"/>
              <a:ext cx="1968" cy="2256"/>
              <a:chOff x="1776" y="672"/>
              <a:chExt cx="1968" cy="3024"/>
            </a:xfrm>
          </p:grpSpPr>
          <p:sp>
            <p:nvSpPr>
              <p:cNvPr id="21516" name="Line 5"/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21517" name="Group 6"/>
              <p:cNvGrpSpPr>
                <a:grpSpLocks/>
              </p:cNvGrpSpPr>
              <p:nvPr/>
            </p:nvGrpSpPr>
            <p:grpSpPr bwMode="auto">
              <a:xfrm>
                <a:off x="1776" y="672"/>
                <a:ext cx="1968" cy="3024"/>
                <a:chOff x="1776" y="672"/>
                <a:chExt cx="1968" cy="3024"/>
              </a:xfrm>
            </p:grpSpPr>
            <p:sp>
              <p:nvSpPr>
                <p:cNvPr id="2151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264" y="3444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519" name="Group 8"/>
                <p:cNvGrpSpPr>
                  <a:grpSpLocks/>
                </p:cNvGrpSpPr>
                <p:nvPr/>
              </p:nvGrpSpPr>
              <p:grpSpPr bwMode="auto">
                <a:xfrm>
                  <a:off x="1776" y="672"/>
                  <a:ext cx="1968" cy="3024"/>
                  <a:chOff x="1776" y="672"/>
                  <a:chExt cx="1968" cy="3024"/>
                </a:xfrm>
              </p:grpSpPr>
              <p:sp>
                <p:nvSpPr>
                  <p:cNvPr id="21520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326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eaLnBrk="0" hangingPunct="0"/>
                    <a:endParaRPr lang="en-US" smtClean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3450"/>
                    <a:ext cx="192" cy="96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25724" dir="18900000" algn="ctr" rotWithShape="0">
                            <a:srgbClr val="000099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0" hangingPunct="0">
                      <a:spcBef>
                        <a:spcPct val="0"/>
                      </a:spcBef>
                      <a:buFontTx/>
                      <a:buNone/>
                    </a:pPr>
                    <a:endParaRPr lang="en-US" sz="1800" smtClean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152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776" y="672"/>
                    <a:ext cx="1968" cy="3024"/>
                    <a:chOff x="1776" y="672"/>
                    <a:chExt cx="1968" cy="3024"/>
                  </a:xfrm>
                </p:grpSpPr>
                <p:sp>
                  <p:nvSpPr>
                    <p:cNvPr id="21523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36" y="960"/>
                      <a:ext cx="0" cy="24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hangingPunct="0"/>
                      <a:endParaRPr lang="en-US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1524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6" y="672"/>
                      <a:ext cx="1968" cy="3024"/>
                      <a:chOff x="1776" y="672"/>
                      <a:chExt cx="1968" cy="3024"/>
                    </a:xfrm>
                  </p:grpSpPr>
                  <p:sp>
                    <p:nvSpPr>
                      <p:cNvPr id="21525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64" y="3552"/>
                        <a:ext cx="4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eaLnBrk="0" hangingPunct="0"/>
                        <a:endParaRPr lang="en-US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526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76" y="672"/>
                        <a:ext cx="1488" cy="3024"/>
                      </a:xfrm>
                      <a:prstGeom prst="rect">
                        <a:avLst/>
                      </a:prstGeom>
                      <a:solidFill>
                        <a:srgbClr val="CC99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defTabSz="914400" eaLnBrk="0" hangingPunct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sz="180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527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4" y="960"/>
                        <a:ext cx="38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eaLnBrk="0" hangingPunct="0"/>
                        <a:endParaRPr lang="en-US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528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72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eaLnBrk="0" hangingPunct="0"/>
                        <a:endParaRPr lang="en-US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529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326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eaLnBrk="0" hangingPunct="0"/>
                        <a:endParaRPr lang="en-US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530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64" y="864"/>
                        <a:ext cx="4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eaLnBrk="0" hangingPunct="0"/>
                        <a:endParaRPr lang="en-US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531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44" y="864"/>
                        <a:ext cx="0" cy="26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eaLnBrk="0" hangingPunct="0"/>
                        <a:endParaRPr lang="en-US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532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4" y="3450"/>
                        <a:ext cx="288" cy="96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defTabSz="914400" eaLnBrk="0" hangingPunct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sz="180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533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48" y="1632"/>
                        <a:ext cx="96" cy="1824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25724" dir="18900000" algn="ctr" rotWithShape="0">
                                <a:srgbClr val="000099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defTabSz="914400" eaLnBrk="0" hangingPunct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sz="180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21514" name="Text Box 23"/>
            <p:cNvSpPr txBox="1">
              <a:spLocks noChangeArrowheads="1"/>
            </p:cNvSpPr>
            <p:nvPr/>
          </p:nvSpPr>
          <p:spPr bwMode="auto">
            <a:xfrm>
              <a:off x="1056" y="1569"/>
              <a:ext cx="33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r>
                <a:rPr lang="en-US" b="1" smtClean="0">
                  <a:solidFill>
                    <a:srgbClr val="0000FF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1515" name="Text Box 24"/>
            <p:cNvSpPr txBox="1">
              <a:spLocks noChangeArrowheads="1"/>
            </p:cNvSpPr>
            <p:nvPr/>
          </p:nvSpPr>
          <p:spPr bwMode="auto">
            <a:xfrm>
              <a:off x="2544" y="1584"/>
              <a:ext cx="30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9462" name="Line 27"/>
          <p:cNvSpPr>
            <a:spLocks noChangeShapeType="1"/>
          </p:cNvSpPr>
          <p:nvPr/>
        </p:nvSpPr>
        <p:spPr bwMode="auto">
          <a:xfrm flipH="1">
            <a:off x="381000" y="2133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WordArt 28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14. BÌNH THÔNG NHAU - MÁY NÉN THỦY LỰC</a:t>
            </a: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3654425" y="2971800"/>
            <a:ext cx="548957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Thiết bị trên hoạt động dựa trên nguyên tắc bình thông nhau: mực chất lỏng trong bình kín A và thiết bị B làm bằng vật liệu trong suốt ngang bằng nhau.</a:t>
            </a:r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3613150" y="590550"/>
            <a:ext cx="553085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800" b="1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t>C9: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Bình A được làm bằng vật liệu không trong suốt. Thiết bị B được làm bằng vật liệu trong suốt. Hãy giải thích hoạt đông của thiết bị này?</a:t>
            </a:r>
          </a:p>
        </p:txBody>
      </p:sp>
      <p:sp>
        <p:nvSpPr>
          <p:cNvPr id="21512" name="Text Box 55"/>
          <p:cNvSpPr txBox="1">
            <a:spLocks noChangeArrowheads="1"/>
          </p:cNvSpPr>
          <p:nvPr/>
        </p:nvSpPr>
        <p:spPr bwMode="auto">
          <a:xfrm>
            <a:off x="100013" y="4905375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Ống đo mực chất lỏng</a:t>
            </a:r>
          </a:p>
        </p:txBody>
      </p:sp>
    </p:spTree>
    <p:extLst>
      <p:ext uri="{BB962C8B-B14F-4D97-AF65-F5344CB8AC3E}">
        <p14:creationId xmlns:p14="http://schemas.microsoft.com/office/powerpoint/2010/main" val="2786378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43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28688" y="133350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 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 THÔNG NHAU - MÁY NÉN THỦY LỰC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12775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Bình thông nhau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282700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 Bình thông nhau là bình có từ hai hay nhiều ống được thông đáy với nhau.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2514600"/>
            <a:ext cx="1981200" cy="2590800"/>
            <a:chOff x="8859" y="3156"/>
            <a:chExt cx="1560" cy="2111"/>
          </a:xfrm>
        </p:grpSpPr>
        <p:grpSp>
          <p:nvGrpSpPr>
            <p:cNvPr id="7191" name="Group 11"/>
            <p:cNvGrpSpPr>
              <a:grpSpLocks/>
            </p:cNvGrpSpPr>
            <p:nvPr/>
          </p:nvGrpSpPr>
          <p:grpSpPr bwMode="auto">
            <a:xfrm>
              <a:off x="8859" y="3156"/>
              <a:ext cx="1560" cy="1365"/>
              <a:chOff x="4680" y="1815"/>
              <a:chExt cx="1560" cy="1365"/>
            </a:xfrm>
          </p:grpSpPr>
          <p:grpSp>
            <p:nvGrpSpPr>
              <p:cNvPr id="7195" name="Group 12"/>
              <p:cNvGrpSpPr>
                <a:grpSpLocks/>
              </p:cNvGrpSpPr>
              <p:nvPr/>
            </p:nvGrpSpPr>
            <p:grpSpPr bwMode="auto">
              <a:xfrm>
                <a:off x="4680" y="1815"/>
                <a:ext cx="210" cy="1365"/>
                <a:chOff x="4695" y="1755"/>
                <a:chExt cx="210" cy="2040"/>
              </a:xfrm>
            </p:grpSpPr>
            <p:sp>
              <p:nvSpPr>
                <p:cNvPr id="7199" name="Line 13"/>
                <p:cNvSpPr>
                  <a:spLocks noChangeShapeType="1"/>
                </p:cNvSpPr>
                <p:nvPr/>
              </p:nvSpPr>
              <p:spPr bwMode="auto">
                <a:xfrm>
                  <a:off x="4695" y="1755"/>
                  <a:ext cx="0" cy="20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00" name="Line 14"/>
                <p:cNvSpPr>
                  <a:spLocks noChangeShapeType="1"/>
                </p:cNvSpPr>
                <p:nvPr/>
              </p:nvSpPr>
              <p:spPr bwMode="auto">
                <a:xfrm>
                  <a:off x="4905" y="1755"/>
                  <a:ext cx="0" cy="20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196" name="Group 15"/>
              <p:cNvGrpSpPr>
                <a:grpSpLocks/>
              </p:cNvGrpSpPr>
              <p:nvPr/>
            </p:nvGrpSpPr>
            <p:grpSpPr bwMode="auto">
              <a:xfrm>
                <a:off x="6030" y="1815"/>
                <a:ext cx="210" cy="1365"/>
                <a:chOff x="4695" y="1755"/>
                <a:chExt cx="210" cy="2040"/>
              </a:xfrm>
            </p:grpSpPr>
            <p:sp>
              <p:nvSpPr>
                <p:cNvPr id="7197" name="Line 16"/>
                <p:cNvSpPr>
                  <a:spLocks noChangeShapeType="1"/>
                </p:cNvSpPr>
                <p:nvPr/>
              </p:nvSpPr>
              <p:spPr bwMode="auto">
                <a:xfrm>
                  <a:off x="4695" y="1755"/>
                  <a:ext cx="0" cy="20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98" name="Line 17"/>
                <p:cNvSpPr>
                  <a:spLocks noChangeShapeType="1"/>
                </p:cNvSpPr>
                <p:nvPr/>
              </p:nvSpPr>
              <p:spPr bwMode="auto">
                <a:xfrm>
                  <a:off x="4905" y="1755"/>
                  <a:ext cx="0" cy="20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192" name="Group 18"/>
            <p:cNvGrpSpPr>
              <a:grpSpLocks/>
            </p:cNvGrpSpPr>
            <p:nvPr/>
          </p:nvGrpSpPr>
          <p:grpSpPr bwMode="auto">
            <a:xfrm>
              <a:off x="8861" y="4490"/>
              <a:ext cx="1553" cy="777"/>
              <a:chOff x="4682" y="3149"/>
              <a:chExt cx="1553" cy="777"/>
            </a:xfrm>
          </p:grpSpPr>
          <p:sp>
            <p:nvSpPr>
              <p:cNvPr id="7193" name="Arc 19" descr="浅色上对角线"/>
              <p:cNvSpPr>
                <a:spLocks/>
              </p:cNvSpPr>
              <p:nvPr/>
            </p:nvSpPr>
            <p:spPr bwMode="auto">
              <a:xfrm rot="5400000" flipV="1">
                <a:off x="5070" y="2761"/>
                <a:ext cx="777" cy="1553"/>
              </a:xfrm>
              <a:custGeom>
                <a:avLst/>
                <a:gdLst>
                  <a:gd name="T0" fmla="*/ 0 w 22050"/>
                  <a:gd name="T1" fmla="*/ 0 h 43200"/>
                  <a:gd name="T2" fmla="*/ 0 w 22050"/>
                  <a:gd name="T3" fmla="*/ 0 h 43200"/>
                  <a:gd name="T4" fmla="*/ 0 w 2205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50"/>
                  <a:gd name="T10" fmla="*/ 0 h 43200"/>
                  <a:gd name="T11" fmla="*/ 22050 w 2205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50" h="43200" fill="none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</a:path>
                  <a:path w="22050" h="43200" stroke="0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  <a:lnTo>
                      <a:pt x="450" y="21600"/>
                    </a:lnTo>
                    <a:lnTo>
                      <a:pt x="449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4" name="Arc 20"/>
              <p:cNvSpPr>
                <a:spLocks/>
              </p:cNvSpPr>
              <p:nvPr/>
            </p:nvSpPr>
            <p:spPr bwMode="auto">
              <a:xfrm rot="5400000" flipV="1">
                <a:off x="5177" y="2868"/>
                <a:ext cx="567" cy="1134"/>
              </a:xfrm>
              <a:custGeom>
                <a:avLst/>
                <a:gdLst>
                  <a:gd name="T0" fmla="*/ 0 w 22050"/>
                  <a:gd name="T1" fmla="*/ 0 h 43200"/>
                  <a:gd name="T2" fmla="*/ 0 w 22050"/>
                  <a:gd name="T3" fmla="*/ 0 h 43200"/>
                  <a:gd name="T4" fmla="*/ 0 w 2205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50"/>
                  <a:gd name="T10" fmla="*/ 0 h 43200"/>
                  <a:gd name="T11" fmla="*/ 22050 w 2205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50" h="43200" fill="none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</a:path>
                  <a:path w="22050" h="43200" stroke="0" extrusionOk="0">
                    <a:moveTo>
                      <a:pt x="449" y="0"/>
                    </a:moveTo>
                    <a:cubicBezTo>
                      <a:pt x="12379" y="0"/>
                      <a:pt x="22050" y="9670"/>
                      <a:pt x="22050" y="21600"/>
                    </a:cubicBezTo>
                    <a:cubicBezTo>
                      <a:pt x="22050" y="33529"/>
                      <a:pt x="12379" y="43200"/>
                      <a:pt x="450" y="43200"/>
                    </a:cubicBezTo>
                    <a:cubicBezTo>
                      <a:pt x="299" y="43200"/>
                      <a:pt x="149" y="43198"/>
                      <a:pt x="-1" y="43195"/>
                    </a:cubicBezTo>
                    <a:lnTo>
                      <a:pt x="450" y="21600"/>
                    </a:lnTo>
                    <a:lnTo>
                      <a:pt x="449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2069" name="Picture 21" descr="am-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59038"/>
            <a:ext cx="24384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7"/>
          <p:cNvGrpSpPr>
            <a:grpSpLocks/>
          </p:cNvGrpSpPr>
          <p:nvPr/>
        </p:nvGrpSpPr>
        <p:grpSpPr bwMode="auto">
          <a:xfrm>
            <a:off x="2743200" y="2444750"/>
            <a:ext cx="3810000" cy="2587625"/>
            <a:chOff x="1482" y="778"/>
            <a:chExt cx="2700" cy="1394"/>
          </a:xfrm>
        </p:grpSpPr>
        <p:sp>
          <p:nvSpPr>
            <p:cNvPr id="7179" name="Rectangle 14"/>
            <p:cNvSpPr>
              <a:spLocks noChangeArrowheads="1"/>
            </p:cNvSpPr>
            <p:nvPr/>
          </p:nvSpPr>
          <p:spPr bwMode="auto">
            <a:xfrm>
              <a:off x="1497" y="2019"/>
              <a:ext cx="2676" cy="13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80" name="Rectangle 15"/>
            <p:cNvSpPr>
              <a:spLocks noChangeArrowheads="1"/>
            </p:cNvSpPr>
            <p:nvPr/>
          </p:nvSpPr>
          <p:spPr bwMode="auto">
            <a:xfrm>
              <a:off x="1497" y="1026"/>
              <a:ext cx="432" cy="100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81" name="Rectangle 17"/>
            <p:cNvSpPr>
              <a:spLocks noChangeArrowheads="1"/>
            </p:cNvSpPr>
            <p:nvPr/>
          </p:nvSpPr>
          <p:spPr bwMode="auto">
            <a:xfrm>
              <a:off x="3324" y="1032"/>
              <a:ext cx="849" cy="112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82" name="Line 7"/>
            <p:cNvSpPr>
              <a:spLocks noChangeShapeType="1"/>
            </p:cNvSpPr>
            <p:nvPr/>
          </p:nvSpPr>
          <p:spPr bwMode="auto">
            <a:xfrm>
              <a:off x="1488" y="789"/>
              <a:ext cx="2" cy="13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3" name="Line 8"/>
            <p:cNvSpPr>
              <a:spLocks noChangeShapeType="1"/>
            </p:cNvSpPr>
            <p:nvPr/>
          </p:nvSpPr>
          <p:spPr bwMode="auto">
            <a:xfrm>
              <a:off x="1922" y="786"/>
              <a:ext cx="2" cy="12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4" name="Line 9"/>
            <p:cNvSpPr>
              <a:spLocks noChangeShapeType="1"/>
            </p:cNvSpPr>
            <p:nvPr/>
          </p:nvSpPr>
          <p:spPr bwMode="auto">
            <a:xfrm>
              <a:off x="3323" y="786"/>
              <a:ext cx="0" cy="12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5" name="Line 10"/>
            <p:cNvSpPr>
              <a:spLocks noChangeShapeType="1"/>
            </p:cNvSpPr>
            <p:nvPr/>
          </p:nvSpPr>
          <p:spPr bwMode="auto">
            <a:xfrm>
              <a:off x="4182" y="786"/>
              <a:ext cx="0" cy="1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>
              <a:off x="1921" y="2013"/>
              <a:ext cx="1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>
              <a:off x="1482" y="2163"/>
              <a:ext cx="26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8" name="Rectangle 15"/>
            <p:cNvSpPr>
              <a:spLocks noChangeArrowheads="1"/>
            </p:cNvSpPr>
            <p:nvPr/>
          </p:nvSpPr>
          <p:spPr bwMode="auto">
            <a:xfrm>
              <a:off x="2361" y="1026"/>
              <a:ext cx="336" cy="100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89" name="Line 7"/>
            <p:cNvSpPr>
              <a:spLocks noChangeShapeType="1"/>
            </p:cNvSpPr>
            <p:nvPr/>
          </p:nvSpPr>
          <p:spPr bwMode="auto">
            <a:xfrm>
              <a:off x="2352" y="789"/>
              <a:ext cx="2" cy="1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0" name="Line 8"/>
            <p:cNvSpPr>
              <a:spLocks noChangeShapeType="1"/>
            </p:cNvSpPr>
            <p:nvPr/>
          </p:nvSpPr>
          <p:spPr bwMode="auto">
            <a:xfrm>
              <a:off x="2682" y="778"/>
              <a:ext cx="2" cy="12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762000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Hình 1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3810000" y="5257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Hình 2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7467600" y="5334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Hình 3</a:t>
            </a:r>
          </a:p>
        </p:txBody>
      </p:sp>
    </p:spTree>
    <p:extLst>
      <p:ext uri="{BB962C8B-B14F-4D97-AF65-F5344CB8AC3E}">
        <p14:creationId xmlns:p14="http://schemas.microsoft.com/office/powerpoint/2010/main" val="473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5" grpId="0"/>
      <p:bldP spid="2057" grpId="0"/>
      <p:bldP spid="5154" grpId="0"/>
      <p:bldP spid="5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22531" name="Rectangle 30"/>
          <p:cNvSpPr>
            <a:spLocks noChangeArrowheads="1"/>
          </p:cNvSpPr>
          <p:nvPr/>
        </p:nvSpPr>
        <p:spPr bwMode="auto">
          <a:xfrm>
            <a:off x="228600" y="533400"/>
            <a:ext cx="275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III-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Vận dụng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0" y="1219200"/>
            <a:ext cx="876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spcBef>
                <a:spcPct val="0"/>
              </a:spcBef>
              <a:buFontTx/>
              <a:buNone/>
            </a:pPr>
            <a:r>
              <a:rPr lang="en-US" sz="2800" b="1" u="sng" smtClean="0">
                <a:solidFill>
                  <a:srgbClr val="333399"/>
                </a:solidFill>
                <a:latin typeface="Times New Roman" panose="02020603050405020304" pitchFamily="18" charset="0"/>
              </a:rPr>
              <a:t>C</a:t>
            </a:r>
            <a:r>
              <a:rPr lang="vi-VN" sz="2800" b="1" u="sng" smtClean="0">
                <a:solidFill>
                  <a:srgbClr val="333399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smtClean="0">
                <a:solidFill>
                  <a:srgbClr val="333399"/>
                </a:solidFill>
                <a:latin typeface="Times New Roman" panose="02020603050405020304" pitchFamily="18" charset="0"/>
              </a:rPr>
              <a:t> :</a:t>
            </a:r>
            <a:r>
              <a:rPr lang="vi-VN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Người ta dùng một lực</a:t>
            </a:r>
            <a:r>
              <a:rPr lang="vi-VN" sz="2800" b="1" smtClean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1000N để nâng một vật nặng 50000N bằng một máy thủy lực.Hỏi diện tích của pít-tông lớn và pít-tông nhỏ của máy nén thủy lưc này có đặc điểm gì?</a:t>
            </a:r>
            <a:endParaRPr lang="en-US" sz="28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1219200" y="3200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600200" y="2971800"/>
            <a:ext cx="614363" cy="833438"/>
            <a:chOff x="1872" y="2625"/>
            <a:chExt cx="387" cy="438"/>
          </a:xfrm>
        </p:grpSpPr>
        <p:sp>
          <p:nvSpPr>
            <p:cNvPr id="22548" name="Text Box 41"/>
            <p:cNvSpPr txBox="1">
              <a:spLocks noChangeArrowheads="1"/>
            </p:cNvSpPr>
            <p:nvPr/>
          </p:nvSpPr>
          <p:spPr bwMode="auto">
            <a:xfrm>
              <a:off x="1875" y="2625"/>
              <a:ext cx="3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2549" name="Text Box 42"/>
            <p:cNvSpPr txBox="1">
              <a:spLocks noChangeArrowheads="1"/>
            </p:cNvSpPr>
            <p:nvPr/>
          </p:nvSpPr>
          <p:spPr bwMode="auto">
            <a:xfrm>
              <a:off x="1884" y="2823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2550" name="Line 43"/>
            <p:cNvSpPr>
              <a:spLocks noChangeShapeType="1"/>
            </p:cNvSpPr>
            <p:nvPr/>
          </p:nvSpPr>
          <p:spPr bwMode="auto">
            <a:xfrm>
              <a:off x="1872" y="286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762000" y="2971800"/>
            <a:ext cx="614363" cy="833438"/>
            <a:chOff x="1872" y="2625"/>
            <a:chExt cx="387" cy="438"/>
          </a:xfrm>
        </p:grpSpPr>
        <p:sp>
          <p:nvSpPr>
            <p:cNvPr id="22545" name="Text Box 41"/>
            <p:cNvSpPr txBox="1">
              <a:spLocks noChangeArrowheads="1"/>
            </p:cNvSpPr>
            <p:nvPr/>
          </p:nvSpPr>
          <p:spPr bwMode="auto">
            <a:xfrm>
              <a:off x="1875" y="2625"/>
              <a:ext cx="3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vi-VN" sz="24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  <a:endParaRPr lang="en-US" sz="2400" b="1" smtClean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6" name="Text Box 42"/>
            <p:cNvSpPr txBox="1">
              <a:spLocks noChangeArrowheads="1"/>
            </p:cNvSpPr>
            <p:nvPr/>
          </p:nvSpPr>
          <p:spPr bwMode="auto">
            <a:xfrm>
              <a:off x="1884" y="2823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vi-VN" sz="24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  <a:endParaRPr lang="en-US" sz="2400" b="1" smtClean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7" name="Line 43"/>
            <p:cNvSpPr>
              <a:spLocks noChangeShapeType="1"/>
            </p:cNvSpPr>
            <p:nvPr/>
          </p:nvSpPr>
          <p:spPr bwMode="auto">
            <a:xfrm>
              <a:off x="1872" y="286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438400" y="2971800"/>
            <a:ext cx="1600200" cy="833438"/>
            <a:chOff x="1872" y="2625"/>
            <a:chExt cx="387" cy="438"/>
          </a:xfrm>
        </p:grpSpPr>
        <p:sp>
          <p:nvSpPr>
            <p:cNvPr id="22542" name="Text Box 41"/>
            <p:cNvSpPr txBox="1">
              <a:spLocks noChangeArrowheads="1"/>
            </p:cNvSpPr>
            <p:nvPr/>
          </p:nvSpPr>
          <p:spPr bwMode="auto">
            <a:xfrm>
              <a:off x="1875" y="2625"/>
              <a:ext cx="3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vi-VN" sz="24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50000</a:t>
              </a:r>
              <a:endParaRPr lang="en-US" sz="2400" b="1" smtClean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3" name="Text Box 42"/>
            <p:cNvSpPr txBox="1">
              <a:spLocks noChangeArrowheads="1"/>
            </p:cNvSpPr>
            <p:nvPr/>
          </p:nvSpPr>
          <p:spPr bwMode="auto">
            <a:xfrm>
              <a:off x="1884" y="2823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vi-VN" sz="24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1000</a:t>
              </a:r>
              <a:endParaRPr lang="en-US" sz="2400" b="1" smtClean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4" name="Line 43"/>
            <p:cNvSpPr>
              <a:spLocks noChangeShapeType="1"/>
            </p:cNvSpPr>
            <p:nvPr/>
          </p:nvSpPr>
          <p:spPr bwMode="auto">
            <a:xfrm>
              <a:off x="1872" y="286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2133600" y="3200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3352800" y="3200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3657600" y="3200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vi-VN" sz="2400" smtClean="0">
                <a:solidFill>
                  <a:srgbClr val="0000FF"/>
                </a:solidFill>
              </a:rPr>
              <a:t>50</a:t>
            </a:r>
            <a:endParaRPr lang="en-US" sz="2400" smtClean="0">
              <a:solidFill>
                <a:srgbClr val="0000FF"/>
              </a:solidFill>
            </a:endParaRP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4192588" y="3221038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=&gt; S = 50 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056063"/>
            <a:ext cx="85344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800" b="1" dirty="0" err="1">
                <a:solidFill>
                  <a:srgbClr val="000000"/>
                </a:solidFill>
              </a:rPr>
              <a:t>Vậy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pit-</a:t>
            </a:r>
            <a:r>
              <a:rPr lang="en-US" sz="2800" b="1" dirty="0" err="1">
                <a:solidFill>
                  <a:srgbClr val="000000"/>
                </a:solidFill>
              </a:rPr>
              <a:t>tông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lớn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bằng</a:t>
            </a:r>
            <a:r>
              <a:rPr lang="en-US" sz="2800" b="1" dirty="0">
                <a:solidFill>
                  <a:srgbClr val="000000"/>
                </a:solidFill>
              </a:rPr>
              <a:t> 50 </a:t>
            </a:r>
            <a:r>
              <a:rPr lang="en-US" sz="2800" b="1" dirty="0" err="1">
                <a:solidFill>
                  <a:srgbClr val="000000"/>
                </a:solidFill>
              </a:rPr>
              <a:t>lần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pit-</a:t>
            </a:r>
            <a:r>
              <a:rPr lang="en-US" sz="2800" b="1" dirty="0" err="1">
                <a:solidFill>
                  <a:srgbClr val="000000"/>
                </a:solidFill>
              </a:rPr>
              <a:t>tông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nhỏ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71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4" grpId="0"/>
      <p:bldP spid="6" grpId="0"/>
      <p:bldP spid="7" grpId="0"/>
      <p:bldP spid="8" grpId="0"/>
      <p:bldP spid="174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6988"/>
            <a:ext cx="9144001" cy="7080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8: ÁP SUẤT CHẤT LỎNG</a:t>
            </a:r>
          </a:p>
        </p:txBody>
      </p:sp>
      <p:pic>
        <p:nvPicPr>
          <p:cNvPr id="21" name="Picture 20" descr="image0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925" y="1485900"/>
            <a:ext cx="25400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image004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5" y="2881313"/>
            <a:ext cx="28432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mage005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2941638"/>
            <a:ext cx="1587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image006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5394">
            <a:off x="4452938" y="2028825"/>
            <a:ext cx="36274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image007.pn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3725" y="2743200"/>
            <a:ext cx="40973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image008.pn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8800" y="2844800"/>
            <a:ext cx="34210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image009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40813">
            <a:off x="1593850" y="3749675"/>
            <a:ext cx="30051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30" descr="image001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3575" y="2603500"/>
            <a:ext cx="1577975" cy="12065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4108450" y="888756"/>
            <a:ext cx="3309938" cy="1200329"/>
          </a:xfrm>
          <a:prstGeom prst="rect">
            <a:avLst/>
          </a:prstGeom>
          <a:gradFill>
            <a:gsLst>
              <a:gs pos="0">
                <a:schemeClr val="accent2">
                  <a:lumMod val="2000"/>
                  <a:lumOff val="98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rgbClr val="00CC66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lỏng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gây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ra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áp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suất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đáy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bình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mà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cả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bình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vật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ở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lòng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lỏng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025312" y="4992798"/>
            <a:ext cx="4028908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4925">
            <a:solidFill>
              <a:srgbClr val="00FF00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một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lỏng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đứng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yên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áp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suất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tại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trên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cùng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một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phẳng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nằm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ngang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cùng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độ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cao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h)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độ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lớn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như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6988"/>
            <a:ext cx="9144001" cy="7080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8: ÁP SUẤT CHẤT LỎNG</a:t>
            </a:r>
          </a:p>
        </p:txBody>
      </p:sp>
      <p:pic>
        <p:nvPicPr>
          <p:cNvPr id="21" name="Picture 3" descr="tt_songclass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6092952"/>
            <a:ext cx="51958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tàu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ngầm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/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đang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nổi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trên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mặt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nước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.</a:t>
            </a:r>
            <a:endParaRPr lang="vi-VN" altLang="en-US" sz="2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4" name="Picture 6" descr="800px-Ohio-class_submarine_launches_Trident_ICBMs_%28artist_concept%2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724400" y="6172200"/>
            <a:ext cx="4905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ảnh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tàu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ngầm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/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dưới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mặt</a:t>
            </a:r>
            <a:r>
              <a:rPr lang="en-US" altLang="en-US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cs typeface="Arial" charset="0"/>
              </a:rPr>
              <a:t>nước</a:t>
            </a:r>
            <a:r>
              <a:rPr lang="en-US" altLang="en-US" sz="2200" dirty="0">
                <a:solidFill>
                  <a:srgbClr val="000066"/>
                </a:solidFill>
                <a:cs typeface="Arial" charset="0"/>
              </a:rPr>
              <a:t>.</a:t>
            </a:r>
            <a:endParaRPr lang="vi-VN" altLang="en-US" sz="22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4800" y="735013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charset="0"/>
              </a:rPr>
              <a:t>Khi tàu lặn sâu dưới mặt nước áp suất do nước biển gây ra lên đến hàng nghìn N/m</a:t>
            </a:r>
            <a:r>
              <a:rPr lang="en-US" altLang="en-US" sz="2400" b="1" baseline="30000">
                <a:solidFill>
                  <a:srgbClr val="0000CC"/>
                </a:solidFill>
                <a:cs typeface="Arial" charset="0"/>
              </a:rPr>
              <a:t>2</a:t>
            </a:r>
            <a:r>
              <a:rPr lang="en-US" altLang="en-US" sz="2400" b="1">
                <a:solidFill>
                  <a:srgbClr val="0000CC"/>
                </a:solidFill>
                <a:cs typeface="Arial" charset="0"/>
              </a:rPr>
              <a:t>, nếu vỏ tàu không đủ dày và vững chắc sẽ bị bẹp dúm theo mọi phương.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ội dùng chất nổ để đánh bắt cá?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44675"/>
            <a:ext cx="6934200" cy="4114800"/>
          </a:xfrm>
        </p:spPr>
      </p:pic>
      <p:sp>
        <p:nvSpPr>
          <p:cNvPr id="37890" name="AutoShape 3"/>
          <p:cNvSpPr>
            <a:spLocks noChangeArrowheads="1"/>
          </p:cNvSpPr>
          <p:nvPr/>
        </p:nvSpPr>
        <p:spPr bwMode="auto">
          <a:xfrm>
            <a:off x="544513" y="854075"/>
            <a:ext cx="6302375" cy="990600"/>
          </a:xfrm>
          <a:prstGeom prst="cloudCallout">
            <a:avLst>
              <a:gd name="adj1" fmla="val -12046"/>
              <a:gd name="adj2" fmla="val 106569"/>
            </a:avLst>
          </a:prstGeom>
          <a:solidFill>
            <a:srgbClr val="CCFF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en-US"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055688" y="1001713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ÁP SUẤT CHẤT LỎNG CŨNG CÓ TÁC ĐỘNG ĐẾN MÔI TRƯỜNG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315200" y="2759075"/>
            <a:ext cx="1752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Ngư dân sử dụng chất nổ để đánh bắt cá</a:t>
            </a:r>
          </a:p>
          <a:p>
            <a:pPr eaLnBrk="0" hangingPunct="0"/>
            <a:endParaRPr lang="en-US" altLang="en-US" sz="2400" b="1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  <a:p>
            <a:pPr eaLnBrk="0" hangingPunct="0"/>
            <a:endParaRPr lang="en-US" altLang="en-US" sz="2400" b="1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28600" y="6035675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990000"/>
                </a:solidFill>
                <a:latin typeface="Times New Roman" pitchFamily="18" charset="0"/>
                <a:cs typeface="Arial" charset="0"/>
              </a:rPr>
              <a:t>Trong thực tế, việc sử dụng chất nổ để đánh bắt cá đã gây ra tác hại gì đối với môi trường, sinh vật?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26988"/>
            <a:ext cx="9144001" cy="7080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8: ÁP SUẤT CHẤT LỎNG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1 kieu tu ve cua dong vat bien phan 1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4600"/>
            <a:ext cx="4267200" cy="3886200"/>
          </a:xfrm>
        </p:spPr>
      </p:pic>
      <p:pic>
        <p:nvPicPr>
          <p:cNvPr id="7" name="Picture 5" descr="Ngư dân hoang mang vì cá biển chết hàng loạ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34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73050" y="6400800"/>
            <a:ext cx="391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CC0066"/>
                </a:solidFill>
                <a:latin typeface="Times New Roman" pitchFamily="18" charset="0"/>
                <a:cs typeface="Arial" charset="0"/>
              </a:rPr>
              <a:t>Nước ô nhiễm, cá bị chết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997450" y="6400800"/>
            <a:ext cx="391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CC0066"/>
                </a:solidFill>
                <a:latin typeface="Times New Roman" pitchFamily="18" charset="0"/>
                <a:cs typeface="Arial" charset="0"/>
              </a:rPr>
              <a:t>     Các sinh vật bị chết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26988"/>
            <a:ext cx="9144001" cy="7080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8: ÁP SUẤT CHẤT LỎNG</a:t>
            </a:r>
          </a:p>
        </p:txBody>
      </p:sp>
      <p:sp>
        <p:nvSpPr>
          <p:cNvPr id="38918" name="AutoShape 3"/>
          <p:cNvSpPr>
            <a:spLocks noChangeArrowheads="1"/>
          </p:cNvSpPr>
          <p:nvPr/>
        </p:nvSpPr>
        <p:spPr bwMode="auto">
          <a:xfrm>
            <a:off x="544513" y="854075"/>
            <a:ext cx="6302375" cy="990600"/>
          </a:xfrm>
          <a:prstGeom prst="cloudCallout">
            <a:avLst>
              <a:gd name="adj1" fmla="val -12046"/>
              <a:gd name="adj2" fmla="val 106569"/>
            </a:avLst>
          </a:prstGeom>
          <a:solidFill>
            <a:srgbClr val="CCFF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en-US"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1676400" y="783092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ÁP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SUẤT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LỎNG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CŨNG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ĐỘNG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TRƯỜNG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464050" y="916781"/>
            <a:ext cx="457691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Tác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hại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Hủy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diệt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sinh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vật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, ô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nhiễm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môi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sinh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thái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gây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chết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cẩn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thận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. 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64050" y="3200400"/>
            <a:ext cx="22813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Biện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pháp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altLang="en-US" sz="2800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64050" y="3723620"/>
            <a:ext cx="46799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+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Tuyên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truyền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ngư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dân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sử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dụng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nổ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để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đánh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bắt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cá</a:t>
            </a:r>
            <a:endParaRPr lang="en-US" altLang="en-US" sz="2800" b="1" dirty="0">
              <a:solidFill>
                <a:srgbClr val="0000CC"/>
              </a:solidFill>
              <a:cs typeface="Arial" charset="0"/>
            </a:endParaRPr>
          </a:p>
          <a:p>
            <a:pPr eaLnBrk="0" hangingPunct="0"/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+ </a:t>
            </a:r>
            <a:r>
              <a:rPr lang="en-US" altLang="en-US" sz="2800" b="1" dirty="0" err="1" smtClean="0">
                <a:solidFill>
                  <a:srgbClr val="0000CC"/>
                </a:solidFill>
                <a:cs typeface="Arial" charset="0"/>
              </a:rPr>
              <a:t>Nghiêm</a:t>
            </a:r>
            <a:r>
              <a:rPr lang="en-US" alt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cấm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hành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vi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đánh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bắt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cá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charset="0"/>
              </a:rPr>
              <a:t>nổ</a:t>
            </a:r>
            <a:endParaRPr lang="en-US" altLang="en-US" sz="2800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39940" name="Picture 9" descr="Tội dùng chất nổ để đánh bắt cá?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35013"/>
            <a:ext cx="4419600" cy="6122987"/>
          </a:xfrm>
        </p:spPr>
      </p:pic>
      <p:sp>
        <p:nvSpPr>
          <p:cNvPr id="9" name="TextBox 8"/>
          <p:cNvSpPr txBox="1"/>
          <p:nvPr/>
        </p:nvSpPr>
        <p:spPr>
          <a:xfrm>
            <a:off x="-1" y="26988"/>
            <a:ext cx="9144001" cy="7080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8: ÁP SUẤT CHẤT LỎNG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812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19800" y="5486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533400" y="54864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31" y="887413"/>
            <a:ext cx="90409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MỘT SỐ ỨNG DỤNG CỦA ÁP SUẤT CHẤT LỎNG TRONG THỰC TẾ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6988"/>
            <a:ext cx="9144001" cy="7080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8: ÁP SUẤT CHẤT LỎNG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867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000">
                <a:solidFill>
                  <a:schemeClr val="tx2"/>
                </a:solidFill>
                <a:cs typeface="Arial" charset="0"/>
              </a:rPr>
              <a:t/>
            </a:r>
            <a:br>
              <a:rPr lang="en-US" altLang="en-US" sz="4000">
                <a:solidFill>
                  <a:schemeClr val="tx2"/>
                </a:solidFill>
                <a:cs typeface="Arial" charset="0"/>
              </a:rPr>
            </a:br>
            <a:endParaRPr lang="en-US" altLang="en-US" sz="4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0" y="541338"/>
            <a:ext cx="6537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cs typeface="Arial" charset="0"/>
              </a:rPr>
              <a:t>HƯỚNG DẪN VỀ NHÀ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2224088"/>
            <a:ext cx="8382000" cy="25542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Về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nhà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học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thuộc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nội</a:t>
            </a:r>
            <a:r>
              <a:rPr lang="en-US" sz="3200" dirty="0">
                <a:cs typeface="Arial" charset="0"/>
              </a:rPr>
              <a:t> dung </a:t>
            </a:r>
            <a:r>
              <a:rPr lang="en-US" sz="3200" dirty="0" err="1">
                <a:cs typeface="Arial" charset="0"/>
              </a:rPr>
              <a:t>chính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của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bài</a:t>
            </a:r>
            <a:endParaRPr lang="en-US" sz="3200" dirty="0">
              <a:cs typeface="Arial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Làm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các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bài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tập</a:t>
            </a:r>
            <a:r>
              <a:rPr lang="en-US" sz="3200" dirty="0">
                <a:cs typeface="Arial" charset="0"/>
              </a:rPr>
              <a:t> 8.4; 8.5; 8.6 SBT/tr26,27.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Đọc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trước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phần</a:t>
            </a:r>
            <a:r>
              <a:rPr lang="en-US" sz="3200" dirty="0">
                <a:cs typeface="Arial" charset="0"/>
              </a:rPr>
              <a:t> III (</a:t>
            </a:r>
            <a:r>
              <a:rPr lang="en-US" sz="3200" dirty="0" err="1">
                <a:cs typeface="Arial" charset="0"/>
              </a:rPr>
              <a:t>bình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thông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nhau</a:t>
            </a:r>
            <a:r>
              <a:rPr lang="en-US" sz="3200" dirty="0">
                <a:cs typeface="Arial" charset="0"/>
              </a:rPr>
              <a:t>) </a:t>
            </a:r>
            <a:r>
              <a:rPr lang="en-US" sz="3200" dirty="0" err="1">
                <a:cs typeface="Arial" charset="0"/>
              </a:rPr>
              <a:t>và</a:t>
            </a:r>
            <a:r>
              <a:rPr lang="en-US" sz="3200" dirty="0">
                <a:cs typeface="Arial" charset="0"/>
              </a:rPr>
              <a:t> 	</a:t>
            </a:r>
            <a:r>
              <a:rPr lang="en-US" sz="3200" dirty="0" err="1">
                <a:cs typeface="Arial" charset="0"/>
              </a:rPr>
              <a:t>máy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nén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thủy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lực</a:t>
            </a:r>
            <a:endParaRPr lang="en-US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 rot="21396404">
            <a:off x="609330" y="929235"/>
            <a:ext cx="7772400" cy="27162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GIỜ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ĐÃ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KẾT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THÚC</a:t>
            </a:r>
            <a:endParaRPr lang="en-US" sz="5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6542088" y="15049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w Cen MT"/>
            </a:endParaRPr>
          </a:p>
        </p:txBody>
      </p:sp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805055" y="5300964"/>
            <a:ext cx="839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cs typeface="Arial" charset="0"/>
              </a:rPr>
              <a:t>CHÚC CÁC </a:t>
            </a:r>
            <a:r>
              <a:rPr lang="en-US" sz="3600" b="1" dirty="0" smtClean="0">
                <a:solidFill>
                  <a:srgbClr val="0000CC"/>
                </a:solidFill>
                <a:cs typeface="Arial" charset="0"/>
              </a:rPr>
              <a:t>EM MẠNH </a:t>
            </a:r>
            <a:r>
              <a:rPr lang="en-US" sz="3600" b="1" dirty="0">
                <a:solidFill>
                  <a:srgbClr val="0000CC"/>
                </a:solidFill>
                <a:cs typeface="Arial" charset="0"/>
              </a:rPr>
              <a:t>KHỎE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1731389" y="6023970"/>
            <a:ext cx="599887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CHÚC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CÁC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EM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HỌC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TỐT</a:t>
            </a:r>
            <a:endParaRPr lang="en-US" sz="36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1122733">
            <a:off x="1274764" y="2481263"/>
            <a:ext cx="5749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SGK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122733">
            <a:off x="1038225" y="1800226"/>
            <a:ext cx="585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vi-VN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152067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866775" y="6186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0" y="2743200"/>
            <a:ext cx="9144000" cy="2894013"/>
            <a:chOff x="486" y="1140"/>
            <a:chExt cx="4704" cy="1823"/>
          </a:xfrm>
        </p:grpSpPr>
        <p:sp>
          <p:nvSpPr>
            <p:cNvPr id="8229" name="AutoShape 5"/>
            <p:cNvSpPr>
              <a:spLocks noChangeArrowheads="1"/>
            </p:cNvSpPr>
            <p:nvPr/>
          </p:nvSpPr>
          <p:spPr bwMode="auto">
            <a:xfrm rot="10800000">
              <a:off x="782" y="2131"/>
              <a:ext cx="828" cy="8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0" name="Line 6"/>
            <p:cNvSpPr>
              <a:spLocks noChangeShapeType="1"/>
            </p:cNvSpPr>
            <p:nvPr/>
          </p:nvSpPr>
          <p:spPr bwMode="auto">
            <a:xfrm flipV="1">
              <a:off x="782" y="1140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1" name="Line 7"/>
            <p:cNvSpPr>
              <a:spLocks noChangeShapeType="1"/>
            </p:cNvSpPr>
            <p:nvPr/>
          </p:nvSpPr>
          <p:spPr bwMode="auto">
            <a:xfrm flipV="1">
              <a:off x="988" y="1140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 flipV="1">
              <a:off x="1404" y="1144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 flipV="1">
              <a:off x="1612" y="1144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4" name="Rectangle 10"/>
            <p:cNvSpPr>
              <a:spLocks noChangeArrowheads="1"/>
            </p:cNvSpPr>
            <p:nvPr/>
          </p:nvSpPr>
          <p:spPr bwMode="auto">
            <a:xfrm>
              <a:off x="790" y="1234"/>
              <a:ext cx="192" cy="1332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35" name="Rectangle 11"/>
            <p:cNvSpPr>
              <a:spLocks noChangeArrowheads="1"/>
            </p:cNvSpPr>
            <p:nvPr/>
          </p:nvSpPr>
          <p:spPr bwMode="auto">
            <a:xfrm>
              <a:off x="1411" y="1779"/>
              <a:ext cx="194" cy="784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36" name="AutoShape 15"/>
            <p:cNvSpPr>
              <a:spLocks noChangeArrowheads="1"/>
            </p:cNvSpPr>
            <p:nvPr/>
          </p:nvSpPr>
          <p:spPr bwMode="auto">
            <a:xfrm rot="10800000">
              <a:off x="2416" y="2135"/>
              <a:ext cx="828" cy="8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7" name="Line 16"/>
            <p:cNvSpPr>
              <a:spLocks noChangeShapeType="1"/>
            </p:cNvSpPr>
            <p:nvPr/>
          </p:nvSpPr>
          <p:spPr bwMode="auto">
            <a:xfrm flipV="1">
              <a:off x="2416" y="1144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8" name="Line 17"/>
            <p:cNvSpPr>
              <a:spLocks noChangeShapeType="1"/>
            </p:cNvSpPr>
            <p:nvPr/>
          </p:nvSpPr>
          <p:spPr bwMode="auto">
            <a:xfrm flipV="1">
              <a:off x="2622" y="1144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9" name="Line 18"/>
            <p:cNvSpPr>
              <a:spLocks noChangeShapeType="1"/>
            </p:cNvSpPr>
            <p:nvPr/>
          </p:nvSpPr>
          <p:spPr bwMode="auto">
            <a:xfrm flipV="1">
              <a:off x="3038" y="1148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0" name="Line 19"/>
            <p:cNvSpPr>
              <a:spLocks noChangeShapeType="1"/>
            </p:cNvSpPr>
            <p:nvPr/>
          </p:nvSpPr>
          <p:spPr bwMode="auto">
            <a:xfrm flipV="1">
              <a:off x="3246" y="1148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1" name="Rectangle 20"/>
            <p:cNvSpPr>
              <a:spLocks noChangeArrowheads="1"/>
            </p:cNvSpPr>
            <p:nvPr/>
          </p:nvSpPr>
          <p:spPr bwMode="auto">
            <a:xfrm>
              <a:off x="2424" y="1778"/>
              <a:ext cx="192" cy="792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42" name="Rectangle 21"/>
            <p:cNvSpPr>
              <a:spLocks noChangeArrowheads="1"/>
            </p:cNvSpPr>
            <p:nvPr/>
          </p:nvSpPr>
          <p:spPr bwMode="auto">
            <a:xfrm>
              <a:off x="3045" y="1217"/>
              <a:ext cx="194" cy="1342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43" name="AutoShape 22"/>
            <p:cNvSpPr>
              <a:spLocks noChangeArrowheads="1"/>
            </p:cNvSpPr>
            <p:nvPr/>
          </p:nvSpPr>
          <p:spPr bwMode="auto">
            <a:xfrm rot="10800000">
              <a:off x="4104" y="2133"/>
              <a:ext cx="828" cy="8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4" name="Line 23"/>
            <p:cNvSpPr>
              <a:spLocks noChangeShapeType="1"/>
            </p:cNvSpPr>
            <p:nvPr/>
          </p:nvSpPr>
          <p:spPr bwMode="auto">
            <a:xfrm flipV="1">
              <a:off x="4104" y="1142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5" name="Line 24"/>
            <p:cNvSpPr>
              <a:spLocks noChangeShapeType="1"/>
            </p:cNvSpPr>
            <p:nvPr/>
          </p:nvSpPr>
          <p:spPr bwMode="auto">
            <a:xfrm flipV="1">
              <a:off x="4310" y="1142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6" name="Line 25"/>
            <p:cNvSpPr>
              <a:spLocks noChangeShapeType="1"/>
            </p:cNvSpPr>
            <p:nvPr/>
          </p:nvSpPr>
          <p:spPr bwMode="auto">
            <a:xfrm flipV="1">
              <a:off x="4726" y="1146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7" name="Line 26"/>
            <p:cNvSpPr>
              <a:spLocks noChangeShapeType="1"/>
            </p:cNvSpPr>
            <p:nvPr/>
          </p:nvSpPr>
          <p:spPr bwMode="auto">
            <a:xfrm flipV="1">
              <a:off x="4934" y="1146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8" name="Rectangle 27"/>
            <p:cNvSpPr>
              <a:spLocks noChangeArrowheads="1"/>
            </p:cNvSpPr>
            <p:nvPr/>
          </p:nvSpPr>
          <p:spPr bwMode="auto">
            <a:xfrm>
              <a:off x="4112" y="1512"/>
              <a:ext cx="192" cy="105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49" name="Rectangle 28"/>
            <p:cNvSpPr>
              <a:spLocks noChangeArrowheads="1"/>
            </p:cNvSpPr>
            <p:nvPr/>
          </p:nvSpPr>
          <p:spPr bwMode="auto">
            <a:xfrm>
              <a:off x="4733" y="1521"/>
              <a:ext cx="194" cy="103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50" name="Line 30"/>
            <p:cNvSpPr>
              <a:spLocks noChangeShapeType="1"/>
            </p:cNvSpPr>
            <p:nvPr/>
          </p:nvSpPr>
          <p:spPr bwMode="auto">
            <a:xfrm>
              <a:off x="786" y="2064"/>
              <a:ext cx="8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51" name="Line 31"/>
            <p:cNvSpPr>
              <a:spLocks noChangeShapeType="1"/>
            </p:cNvSpPr>
            <p:nvPr/>
          </p:nvSpPr>
          <p:spPr bwMode="auto">
            <a:xfrm>
              <a:off x="2424" y="2064"/>
              <a:ext cx="8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52" name="Line 32"/>
            <p:cNvSpPr>
              <a:spLocks noChangeShapeType="1"/>
            </p:cNvSpPr>
            <p:nvPr/>
          </p:nvSpPr>
          <p:spPr bwMode="auto">
            <a:xfrm>
              <a:off x="4116" y="2064"/>
              <a:ext cx="8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53" name="Text Box 33"/>
            <p:cNvSpPr txBox="1">
              <a:spLocks noChangeArrowheads="1"/>
            </p:cNvSpPr>
            <p:nvPr/>
          </p:nvSpPr>
          <p:spPr bwMode="auto">
            <a:xfrm>
              <a:off x="486" y="19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254" name="Text Box 34"/>
            <p:cNvSpPr txBox="1">
              <a:spLocks noChangeArrowheads="1"/>
            </p:cNvSpPr>
            <p:nvPr/>
          </p:nvSpPr>
          <p:spPr bwMode="auto">
            <a:xfrm>
              <a:off x="4950" y="193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8255" name="Text Box 35"/>
            <p:cNvSpPr txBox="1">
              <a:spLocks noChangeArrowheads="1"/>
            </p:cNvSpPr>
            <p:nvPr/>
          </p:nvSpPr>
          <p:spPr bwMode="auto">
            <a:xfrm>
              <a:off x="3846" y="1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256" name="Text Box 36"/>
            <p:cNvSpPr txBox="1">
              <a:spLocks noChangeArrowheads="1"/>
            </p:cNvSpPr>
            <p:nvPr/>
          </p:nvSpPr>
          <p:spPr bwMode="auto">
            <a:xfrm>
              <a:off x="2154" y="192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257" name="Text Box 37"/>
            <p:cNvSpPr txBox="1">
              <a:spLocks noChangeArrowheads="1"/>
            </p:cNvSpPr>
            <p:nvPr/>
          </p:nvSpPr>
          <p:spPr bwMode="auto">
            <a:xfrm>
              <a:off x="1656" y="195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8258" name="Text Box 38"/>
            <p:cNvSpPr txBox="1">
              <a:spLocks noChangeArrowheads="1"/>
            </p:cNvSpPr>
            <p:nvPr/>
          </p:nvSpPr>
          <p:spPr bwMode="auto">
            <a:xfrm>
              <a:off x="3264" y="191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990600" y="5646738"/>
            <a:ext cx="1033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</a:rPr>
              <a:t>h.a</a:t>
            </a: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4381500" y="5791200"/>
            <a:ext cx="101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</a:rPr>
              <a:t>h.b</a:t>
            </a:r>
          </a:p>
        </p:txBody>
      </p:sp>
      <p:sp>
        <p:nvSpPr>
          <p:cNvPr id="3137" name="Text Box 65"/>
          <p:cNvSpPr txBox="1">
            <a:spLocks noChangeArrowheads="1"/>
          </p:cNvSpPr>
          <p:nvPr/>
        </p:nvSpPr>
        <p:spPr bwMode="auto">
          <a:xfrm>
            <a:off x="7772400" y="5791200"/>
            <a:ext cx="88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</a:rPr>
              <a:t>h.c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3771900" y="6224588"/>
            <a:ext cx="1714500" cy="457200"/>
            <a:chOff x="952" y="3016"/>
            <a:chExt cx="1080" cy="288"/>
          </a:xfrm>
        </p:grpSpPr>
        <p:sp>
          <p:nvSpPr>
            <p:cNvPr id="8226" name="Text Box 75"/>
            <p:cNvSpPr txBox="1">
              <a:spLocks noChangeArrowheads="1"/>
            </p:cNvSpPr>
            <p:nvPr/>
          </p:nvSpPr>
          <p:spPr bwMode="auto">
            <a:xfrm>
              <a:off x="952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27" name="Rectangle 76"/>
            <p:cNvSpPr>
              <a:spLocks noChangeArrowheads="1"/>
            </p:cNvSpPr>
            <p:nvPr/>
          </p:nvSpPr>
          <p:spPr bwMode="auto">
            <a:xfrm>
              <a:off x="1344" y="3072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228" name="Text Box 77"/>
            <p:cNvSpPr txBox="1">
              <a:spLocks noChangeArrowheads="1"/>
            </p:cNvSpPr>
            <p:nvPr/>
          </p:nvSpPr>
          <p:spPr bwMode="auto">
            <a:xfrm>
              <a:off x="1648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7200900" y="6224588"/>
            <a:ext cx="1714500" cy="457200"/>
            <a:chOff x="952" y="3016"/>
            <a:chExt cx="1080" cy="288"/>
          </a:xfrm>
        </p:grpSpPr>
        <p:sp>
          <p:nvSpPr>
            <p:cNvPr id="8223" name="Text Box 79"/>
            <p:cNvSpPr txBox="1">
              <a:spLocks noChangeArrowheads="1"/>
            </p:cNvSpPr>
            <p:nvPr/>
          </p:nvSpPr>
          <p:spPr bwMode="auto">
            <a:xfrm>
              <a:off x="952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24" name="Rectangle 80"/>
            <p:cNvSpPr>
              <a:spLocks noChangeArrowheads="1"/>
            </p:cNvSpPr>
            <p:nvPr/>
          </p:nvSpPr>
          <p:spPr bwMode="auto">
            <a:xfrm>
              <a:off x="1344" y="3072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225" name="Text Box 81"/>
            <p:cNvSpPr txBox="1">
              <a:spLocks noChangeArrowheads="1"/>
            </p:cNvSpPr>
            <p:nvPr/>
          </p:nvSpPr>
          <p:spPr bwMode="auto">
            <a:xfrm>
              <a:off x="1648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154" name="Text Box 82"/>
          <p:cNvSpPr txBox="1">
            <a:spLocks noChangeArrowheads="1"/>
          </p:cNvSpPr>
          <p:nvPr/>
        </p:nvSpPr>
        <p:spPr bwMode="auto">
          <a:xfrm>
            <a:off x="4214813" y="62007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3155" name="Text Box 83"/>
          <p:cNvSpPr txBox="1">
            <a:spLocks noChangeArrowheads="1"/>
          </p:cNvSpPr>
          <p:nvPr/>
        </p:nvSpPr>
        <p:spPr bwMode="auto">
          <a:xfrm>
            <a:off x="7681913" y="62007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>
            <a:off x="438150" y="2895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5476875" y="2895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59" name="Text Box 87"/>
          <p:cNvSpPr txBox="1">
            <a:spLocks noChangeArrowheads="1"/>
          </p:cNvSpPr>
          <p:nvPr/>
        </p:nvSpPr>
        <p:spPr bwMode="auto">
          <a:xfrm>
            <a:off x="-71438" y="3276600"/>
            <a:ext cx="6096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0" name="Text Box 88"/>
          <p:cNvSpPr txBox="1">
            <a:spLocks noChangeArrowheads="1"/>
          </p:cNvSpPr>
          <p:nvPr/>
        </p:nvSpPr>
        <p:spPr bwMode="auto">
          <a:xfrm>
            <a:off x="2209800" y="37052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1" name="Text Box 89"/>
          <p:cNvSpPr txBox="1">
            <a:spLocks noChangeArrowheads="1"/>
          </p:cNvSpPr>
          <p:nvPr/>
        </p:nvSpPr>
        <p:spPr bwMode="auto">
          <a:xfrm>
            <a:off x="5476875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2" name="Text Box 90"/>
          <p:cNvSpPr txBox="1">
            <a:spLocks noChangeArrowheads="1"/>
          </p:cNvSpPr>
          <p:nvPr/>
        </p:nvSpPr>
        <p:spPr bwMode="auto">
          <a:xfrm>
            <a:off x="8672513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3152775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6400800" y="34766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9" name="Line 97"/>
          <p:cNvSpPr>
            <a:spLocks noChangeShapeType="1"/>
          </p:cNvSpPr>
          <p:nvPr/>
        </p:nvSpPr>
        <p:spPr bwMode="auto">
          <a:xfrm>
            <a:off x="226695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0" name="Line 98"/>
          <p:cNvSpPr>
            <a:spLocks noChangeShapeType="1"/>
          </p:cNvSpPr>
          <p:nvPr/>
        </p:nvSpPr>
        <p:spPr bwMode="auto">
          <a:xfrm>
            <a:off x="3657600" y="37671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>
            <a:off x="6943725" y="3352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2" name="Line 100"/>
          <p:cNvSpPr>
            <a:spLocks noChangeShapeType="1"/>
          </p:cNvSpPr>
          <p:nvPr/>
        </p:nvSpPr>
        <p:spPr bwMode="auto">
          <a:xfrm>
            <a:off x="8748713" y="3352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381000" y="6215063"/>
            <a:ext cx="1714500" cy="457200"/>
            <a:chOff x="952" y="3016"/>
            <a:chExt cx="1080" cy="288"/>
          </a:xfrm>
        </p:grpSpPr>
        <p:sp>
          <p:nvSpPr>
            <p:cNvPr id="8220" name="Text Box 103"/>
            <p:cNvSpPr txBox="1">
              <a:spLocks noChangeArrowheads="1"/>
            </p:cNvSpPr>
            <p:nvPr/>
          </p:nvSpPr>
          <p:spPr bwMode="auto">
            <a:xfrm>
              <a:off x="952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21" name="Rectangle 104"/>
            <p:cNvSpPr>
              <a:spLocks noChangeArrowheads="1"/>
            </p:cNvSpPr>
            <p:nvPr/>
          </p:nvSpPr>
          <p:spPr bwMode="auto">
            <a:xfrm>
              <a:off x="1344" y="3072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222" name="Text Box 105"/>
            <p:cNvSpPr txBox="1">
              <a:spLocks noChangeArrowheads="1"/>
            </p:cNvSpPr>
            <p:nvPr/>
          </p:nvSpPr>
          <p:spPr bwMode="auto">
            <a:xfrm>
              <a:off x="1648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16" name="WordArt 107"/>
          <p:cNvSpPr>
            <a:spLocks noChangeArrowheads="1" noChangeShapeType="1" noTextEdit="1"/>
          </p:cNvSpPr>
          <p:nvPr/>
        </p:nvSpPr>
        <p:spPr bwMode="auto">
          <a:xfrm>
            <a:off x="928688" y="133350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8217" name="Rectangle 108"/>
          <p:cNvSpPr>
            <a:spLocks noChangeArrowheads="1"/>
          </p:cNvSpPr>
          <p:nvPr/>
        </p:nvSpPr>
        <p:spPr bwMode="auto">
          <a:xfrm>
            <a:off x="0" y="560388"/>
            <a:ext cx="377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Bình thông nhau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2" name="Text Box 110"/>
          <p:cNvSpPr txBox="1">
            <a:spLocks noChangeArrowheads="1"/>
          </p:cNvSpPr>
          <p:nvPr/>
        </p:nvSpPr>
        <p:spPr bwMode="auto">
          <a:xfrm>
            <a:off x="0" y="11430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spcBef>
                <a:spcPct val="0"/>
              </a:spcBef>
              <a:buFontTx/>
              <a:buNone/>
            </a:pPr>
            <a:r>
              <a:rPr lang="en-US" sz="2400" b="1" u="sng" smtClean="0">
                <a:solidFill>
                  <a:srgbClr val="333399"/>
                </a:solidFill>
                <a:latin typeface="Times New Roman" panose="02020603050405020304" pitchFamily="18" charset="0"/>
              </a:rPr>
              <a:t>C5</a:t>
            </a: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Đổ nước vào bình có 2 nhánh thông nhau (bình thông nhau). </a:t>
            </a:r>
          </a:p>
          <a:p>
            <a:pPr algn="just" defTabSz="914400" eaLnBrk="0" hangingPunct="0"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Hãy dựa vào công thức tính áp suất chất lỏng và đặc điểm của áp suất chất lỏng để so sánh áp suất p</a:t>
            </a:r>
            <a:r>
              <a:rPr lang="en-US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, p</a:t>
            </a:r>
            <a:r>
              <a:rPr lang="en-US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trong 3 trạng thái của hình vẽ</a:t>
            </a:r>
          </a:p>
        </p:txBody>
      </p:sp>
      <p:sp>
        <p:nvSpPr>
          <p:cNvPr id="3183" name="Rectangle 111"/>
          <p:cNvSpPr>
            <a:spLocks noChangeArrowheads="1"/>
          </p:cNvSpPr>
          <p:nvPr/>
        </p:nvSpPr>
        <p:spPr bwMode="auto">
          <a:xfrm>
            <a:off x="5486400" y="4953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000" smtClean="0">
                <a:solidFill>
                  <a:srgbClr val="000000"/>
                </a:solidFill>
              </a:rPr>
              <a:t>Hình 8.6</a:t>
            </a:r>
          </a:p>
        </p:txBody>
      </p:sp>
    </p:spTree>
    <p:extLst>
      <p:ext uri="{BB962C8B-B14F-4D97-AF65-F5344CB8AC3E}">
        <p14:creationId xmlns:p14="http://schemas.microsoft.com/office/powerpoint/2010/main" val="33467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1" grpId="0"/>
      <p:bldP spid="3135" grpId="0"/>
      <p:bldP spid="3136" grpId="0"/>
      <p:bldP spid="3137" grpId="0"/>
      <p:bldP spid="3154" grpId="0"/>
      <p:bldP spid="3155" grpId="0"/>
      <p:bldP spid="3156" grpId="0" animBg="1"/>
      <p:bldP spid="3157" grpId="0" animBg="1"/>
      <p:bldP spid="3159" grpId="0"/>
      <p:bldP spid="3160" grpId="0"/>
      <p:bldP spid="3161" grpId="0"/>
      <p:bldP spid="3162" grpId="0"/>
      <p:bldP spid="3163" grpId="0"/>
      <p:bldP spid="3164" grpId="0"/>
      <p:bldP spid="3169" grpId="0" animBg="1"/>
      <p:bldP spid="3170" grpId="0" animBg="1"/>
      <p:bldP spid="3171" grpId="0" animBg="1"/>
      <p:bldP spid="3172" grpId="0" animBg="1"/>
      <p:bldP spid="3182" grpId="0"/>
      <p:bldP spid="3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66775" y="6186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grpSp>
        <p:nvGrpSpPr>
          <p:cNvPr id="9219" name="Group 41"/>
          <p:cNvGrpSpPr>
            <a:grpSpLocks/>
          </p:cNvGrpSpPr>
          <p:nvPr/>
        </p:nvGrpSpPr>
        <p:grpSpPr bwMode="auto">
          <a:xfrm>
            <a:off x="0" y="2743200"/>
            <a:ext cx="9144000" cy="2894013"/>
            <a:chOff x="486" y="1140"/>
            <a:chExt cx="4704" cy="1823"/>
          </a:xfrm>
        </p:grpSpPr>
        <p:sp>
          <p:nvSpPr>
            <p:cNvPr id="9253" name="AutoShape 5"/>
            <p:cNvSpPr>
              <a:spLocks noChangeArrowheads="1"/>
            </p:cNvSpPr>
            <p:nvPr/>
          </p:nvSpPr>
          <p:spPr bwMode="auto">
            <a:xfrm rot="10800000">
              <a:off x="782" y="2131"/>
              <a:ext cx="828" cy="8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4" name="Line 6"/>
            <p:cNvSpPr>
              <a:spLocks noChangeShapeType="1"/>
            </p:cNvSpPr>
            <p:nvPr/>
          </p:nvSpPr>
          <p:spPr bwMode="auto">
            <a:xfrm flipV="1">
              <a:off x="782" y="1140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5" name="Line 7"/>
            <p:cNvSpPr>
              <a:spLocks noChangeShapeType="1"/>
            </p:cNvSpPr>
            <p:nvPr/>
          </p:nvSpPr>
          <p:spPr bwMode="auto">
            <a:xfrm flipV="1">
              <a:off x="988" y="1140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6" name="Line 8"/>
            <p:cNvSpPr>
              <a:spLocks noChangeShapeType="1"/>
            </p:cNvSpPr>
            <p:nvPr/>
          </p:nvSpPr>
          <p:spPr bwMode="auto">
            <a:xfrm flipV="1">
              <a:off x="1404" y="1144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7" name="Line 9"/>
            <p:cNvSpPr>
              <a:spLocks noChangeShapeType="1"/>
            </p:cNvSpPr>
            <p:nvPr/>
          </p:nvSpPr>
          <p:spPr bwMode="auto">
            <a:xfrm flipV="1">
              <a:off x="1612" y="1144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8" name="Rectangle 10"/>
            <p:cNvSpPr>
              <a:spLocks noChangeArrowheads="1"/>
            </p:cNvSpPr>
            <p:nvPr/>
          </p:nvSpPr>
          <p:spPr bwMode="auto">
            <a:xfrm>
              <a:off x="790" y="1234"/>
              <a:ext cx="192" cy="1332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59" name="Rectangle 11"/>
            <p:cNvSpPr>
              <a:spLocks noChangeArrowheads="1"/>
            </p:cNvSpPr>
            <p:nvPr/>
          </p:nvSpPr>
          <p:spPr bwMode="auto">
            <a:xfrm>
              <a:off x="1411" y="1779"/>
              <a:ext cx="194" cy="784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60" name="AutoShape 15"/>
            <p:cNvSpPr>
              <a:spLocks noChangeArrowheads="1"/>
            </p:cNvSpPr>
            <p:nvPr/>
          </p:nvSpPr>
          <p:spPr bwMode="auto">
            <a:xfrm rot="10800000">
              <a:off x="2416" y="2135"/>
              <a:ext cx="828" cy="8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1" name="Line 16"/>
            <p:cNvSpPr>
              <a:spLocks noChangeShapeType="1"/>
            </p:cNvSpPr>
            <p:nvPr/>
          </p:nvSpPr>
          <p:spPr bwMode="auto">
            <a:xfrm flipV="1">
              <a:off x="2416" y="1144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2" name="Line 17"/>
            <p:cNvSpPr>
              <a:spLocks noChangeShapeType="1"/>
            </p:cNvSpPr>
            <p:nvPr/>
          </p:nvSpPr>
          <p:spPr bwMode="auto">
            <a:xfrm flipV="1">
              <a:off x="2622" y="1144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3" name="Line 18"/>
            <p:cNvSpPr>
              <a:spLocks noChangeShapeType="1"/>
            </p:cNvSpPr>
            <p:nvPr/>
          </p:nvSpPr>
          <p:spPr bwMode="auto">
            <a:xfrm flipV="1">
              <a:off x="3038" y="1148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4" name="Line 19"/>
            <p:cNvSpPr>
              <a:spLocks noChangeShapeType="1"/>
            </p:cNvSpPr>
            <p:nvPr/>
          </p:nvSpPr>
          <p:spPr bwMode="auto">
            <a:xfrm flipV="1">
              <a:off x="3246" y="1148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5" name="Rectangle 20"/>
            <p:cNvSpPr>
              <a:spLocks noChangeArrowheads="1"/>
            </p:cNvSpPr>
            <p:nvPr/>
          </p:nvSpPr>
          <p:spPr bwMode="auto">
            <a:xfrm>
              <a:off x="2424" y="1778"/>
              <a:ext cx="192" cy="792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66" name="Rectangle 21"/>
            <p:cNvSpPr>
              <a:spLocks noChangeArrowheads="1"/>
            </p:cNvSpPr>
            <p:nvPr/>
          </p:nvSpPr>
          <p:spPr bwMode="auto">
            <a:xfrm>
              <a:off x="3045" y="1217"/>
              <a:ext cx="194" cy="1342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67" name="AutoShape 22"/>
            <p:cNvSpPr>
              <a:spLocks noChangeArrowheads="1"/>
            </p:cNvSpPr>
            <p:nvPr/>
          </p:nvSpPr>
          <p:spPr bwMode="auto">
            <a:xfrm rot="10800000">
              <a:off x="4104" y="2133"/>
              <a:ext cx="828" cy="8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8" name="Line 23"/>
            <p:cNvSpPr>
              <a:spLocks noChangeShapeType="1"/>
            </p:cNvSpPr>
            <p:nvPr/>
          </p:nvSpPr>
          <p:spPr bwMode="auto">
            <a:xfrm flipV="1">
              <a:off x="4104" y="1142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9" name="Line 24"/>
            <p:cNvSpPr>
              <a:spLocks noChangeShapeType="1"/>
            </p:cNvSpPr>
            <p:nvPr/>
          </p:nvSpPr>
          <p:spPr bwMode="auto">
            <a:xfrm flipV="1">
              <a:off x="4310" y="1142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70" name="Line 25"/>
            <p:cNvSpPr>
              <a:spLocks noChangeShapeType="1"/>
            </p:cNvSpPr>
            <p:nvPr/>
          </p:nvSpPr>
          <p:spPr bwMode="auto">
            <a:xfrm flipV="1">
              <a:off x="4726" y="1146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71" name="Line 26"/>
            <p:cNvSpPr>
              <a:spLocks noChangeShapeType="1"/>
            </p:cNvSpPr>
            <p:nvPr/>
          </p:nvSpPr>
          <p:spPr bwMode="auto">
            <a:xfrm flipV="1">
              <a:off x="4934" y="1146"/>
              <a:ext cx="0" cy="1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72" name="Rectangle 27"/>
            <p:cNvSpPr>
              <a:spLocks noChangeArrowheads="1"/>
            </p:cNvSpPr>
            <p:nvPr/>
          </p:nvSpPr>
          <p:spPr bwMode="auto">
            <a:xfrm>
              <a:off x="4112" y="1512"/>
              <a:ext cx="192" cy="105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3" name="Rectangle 28"/>
            <p:cNvSpPr>
              <a:spLocks noChangeArrowheads="1"/>
            </p:cNvSpPr>
            <p:nvPr/>
          </p:nvSpPr>
          <p:spPr bwMode="auto">
            <a:xfrm>
              <a:off x="4733" y="1521"/>
              <a:ext cx="194" cy="103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4" name="Line 30"/>
            <p:cNvSpPr>
              <a:spLocks noChangeShapeType="1"/>
            </p:cNvSpPr>
            <p:nvPr/>
          </p:nvSpPr>
          <p:spPr bwMode="auto">
            <a:xfrm>
              <a:off x="786" y="2064"/>
              <a:ext cx="8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75" name="Line 31"/>
            <p:cNvSpPr>
              <a:spLocks noChangeShapeType="1"/>
            </p:cNvSpPr>
            <p:nvPr/>
          </p:nvSpPr>
          <p:spPr bwMode="auto">
            <a:xfrm>
              <a:off x="2424" y="2064"/>
              <a:ext cx="8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76" name="Line 32"/>
            <p:cNvSpPr>
              <a:spLocks noChangeShapeType="1"/>
            </p:cNvSpPr>
            <p:nvPr/>
          </p:nvSpPr>
          <p:spPr bwMode="auto">
            <a:xfrm>
              <a:off x="4116" y="2064"/>
              <a:ext cx="8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77" name="Text Box 33"/>
            <p:cNvSpPr txBox="1">
              <a:spLocks noChangeArrowheads="1"/>
            </p:cNvSpPr>
            <p:nvPr/>
          </p:nvSpPr>
          <p:spPr bwMode="auto">
            <a:xfrm>
              <a:off x="486" y="19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278" name="Text Box 34"/>
            <p:cNvSpPr txBox="1">
              <a:spLocks noChangeArrowheads="1"/>
            </p:cNvSpPr>
            <p:nvPr/>
          </p:nvSpPr>
          <p:spPr bwMode="auto">
            <a:xfrm>
              <a:off x="4950" y="193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9279" name="Text Box 35"/>
            <p:cNvSpPr txBox="1">
              <a:spLocks noChangeArrowheads="1"/>
            </p:cNvSpPr>
            <p:nvPr/>
          </p:nvSpPr>
          <p:spPr bwMode="auto">
            <a:xfrm>
              <a:off x="3846" y="1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280" name="Text Box 36"/>
            <p:cNvSpPr txBox="1">
              <a:spLocks noChangeArrowheads="1"/>
            </p:cNvSpPr>
            <p:nvPr/>
          </p:nvSpPr>
          <p:spPr bwMode="auto">
            <a:xfrm>
              <a:off x="2154" y="192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281" name="Text Box 37"/>
            <p:cNvSpPr txBox="1">
              <a:spLocks noChangeArrowheads="1"/>
            </p:cNvSpPr>
            <p:nvPr/>
          </p:nvSpPr>
          <p:spPr bwMode="auto">
            <a:xfrm>
              <a:off x="1656" y="195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9282" name="Text Box 38"/>
            <p:cNvSpPr txBox="1">
              <a:spLocks noChangeArrowheads="1"/>
            </p:cNvSpPr>
            <p:nvPr/>
          </p:nvSpPr>
          <p:spPr bwMode="auto">
            <a:xfrm>
              <a:off x="3264" y="191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9220" name="Text Box 34"/>
          <p:cNvSpPr txBox="1">
            <a:spLocks noChangeArrowheads="1"/>
          </p:cNvSpPr>
          <p:nvPr/>
        </p:nvSpPr>
        <p:spPr bwMode="auto">
          <a:xfrm>
            <a:off x="963613" y="5670550"/>
            <a:ext cx="82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</a:rPr>
              <a:t>h.a</a:t>
            </a:r>
          </a:p>
        </p:txBody>
      </p:sp>
      <p:sp>
        <p:nvSpPr>
          <p:cNvPr id="9221" name="Text Box 35"/>
          <p:cNvSpPr txBox="1">
            <a:spLocks noChangeArrowheads="1"/>
          </p:cNvSpPr>
          <p:nvPr/>
        </p:nvSpPr>
        <p:spPr bwMode="auto">
          <a:xfrm>
            <a:off x="4132263" y="5710238"/>
            <a:ext cx="96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</a:rPr>
              <a:t>h.b</a:t>
            </a:r>
          </a:p>
        </p:txBody>
      </p:sp>
      <p:sp>
        <p:nvSpPr>
          <p:cNvPr id="9222" name="Text Box 36"/>
          <p:cNvSpPr txBox="1">
            <a:spLocks noChangeArrowheads="1"/>
          </p:cNvSpPr>
          <p:nvPr/>
        </p:nvSpPr>
        <p:spPr bwMode="auto">
          <a:xfrm>
            <a:off x="7442200" y="5708650"/>
            <a:ext cx="976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</a:rPr>
              <a:t>h.c</a:t>
            </a:r>
          </a:p>
        </p:txBody>
      </p:sp>
      <p:grpSp>
        <p:nvGrpSpPr>
          <p:cNvPr id="9223" name="Group 37"/>
          <p:cNvGrpSpPr>
            <a:grpSpLocks/>
          </p:cNvGrpSpPr>
          <p:nvPr/>
        </p:nvGrpSpPr>
        <p:grpSpPr bwMode="auto">
          <a:xfrm>
            <a:off x="3771900" y="6224588"/>
            <a:ext cx="1714500" cy="457200"/>
            <a:chOff x="952" y="3016"/>
            <a:chExt cx="1080" cy="288"/>
          </a:xfrm>
        </p:grpSpPr>
        <p:sp>
          <p:nvSpPr>
            <p:cNvPr id="9250" name="Text Box 38"/>
            <p:cNvSpPr txBox="1">
              <a:spLocks noChangeArrowheads="1"/>
            </p:cNvSpPr>
            <p:nvPr/>
          </p:nvSpPr>
          <p:spPr bwMode="auto">
            <a:xfrm>
              <a:off x="952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51" name="Rectangle 39"/>
            <p:cNvSpPr>
              <a:spLocks noChangeArrowheads="1"/>
            </p:cNvSpPr>
            <p:nvPr/>
          </p:nvSpPr>
          <p:spPr bwMode="auto">
            <a:xfrm>
              <a:off x="1344" y="3072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252" name="Text Box 40"/>
            <p:cNvSpPr txBox="1">
              <a:spLocks noChangeArrowheads="1"/>
            </p:cNvSpPr>
            <p:nvPr/>
          </p:nvSpPr>
          <p:spPr bwMode="auto">
            <a:xfrm>
              <a:off x="1648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24" name="Group 41"/>
          <p:cNvGrpSpPr>
            <a:grpSpLocks/>
          </p:cNvGrpSpPr>
          <p:nvPr/>
        </p:nvGrpSpPr>
        <p:grpSpPr bwMode="auto">
          <a:xfrm>
            <a:off x="7200900" y="6224588"/>
            <a:ext cx="1714500" cy="457200"/>
            <a:chOff x="952" y="3016"/>
            <a:chExt cx="1080" cy="288"/>
          </a:xfrm>
        </p:grpSpPr>
        <p:sp>
          <p:nvSpPr>
            <p:cNvPr id="9247" name="Text Box 42"/>
            <p:cNvSpPr txBox="1">
              <a:spLocks noChangeArrowheads="1"/>
            </p:cNvSpPr>
            <p:nvPr/>
          </p:nvSpPr>
          <p:spPr bwMode="auto">
            <a:xfrm>
              <a:off x="952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48" name="Rectangle 43"/>
            <p:cNvSpPr>
              <a:spLocks noChangeArrowheads="1"/>
            </p:cNvSpPr>
            <p:nvPr/>
          </p:nvSpPr>
          <p:spPr bwMode="auto">
            <a:xfrm>
              <a:off x="1344" y="3072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249" name="Text Box 44"/>
            <p:cNvSpPr txBox="1">
              <a:spLocks noChangeArrowheads="1"/>
            </p:cNvSpPr>
            <p:nvPr/>
          </p:nvSpPr>
          <p:spPr bwMode="auto">
            <a:xfrm>
              <a:off x="1648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25" name="Text Box 45"/>
          <p:cNvSpPr txBox="1">
            <a:spLocks noChangeArrowheads="1"/>
          </p:cNvSpPr>
          <p:nvPr/>
        </p:nvSpPr>
        <p:spPr bwMode="auto">
          <a:xfrm>
            <a:off x="4214813" y="62007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9226" name="Text Box 46"/>
          <p:cNvSpPr txBox="1">
            <a:spLocks noChangeArrowheads="1"/>
          </p:cNvSpPr>
          <p:nvPr/>
        </p:nvSpPr>
        <p:spPr bwMode="auto">
          <a:xfrm>
            <a:off x="7681913" y="62007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9227" name="Line 47"/>
          <p:cNvSpPr>
            <a:spLocks noChangeShapeType="1"/>
          </p:cNvSpPr>
          <p:nvPr/>
        </p:nvSpPr>
        <p:spPr bwMode="auto">
          <a:xfrm>
            <a:off x="438150" y="2895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8" name="Line 48"/>
          <p:cNvSpPr>
            <a:spLocks noChangeShapeType="1"/>
          </p:cNvSpPr>
          <p:nvPr/>
        </p:nvSpPr>
        <p:spPr bwMode="auto">
          <a:xfrm>
            <a:off x="5476875" y="2895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9" name="Text Box 49"/>
          <p:cNvSpPr txBox="1">
            <a:spLocks noChangeArrowheads="1"/>
          </p:cNvSpPr>
          <p:nvPr/>
        </p:nvSpPr>
        <p:spPr bwMode="auto">
          <a:xfrm>
            <a:off x="-71438" y="3276600"/>
            <a:ext cx="6096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Text Box 50"/>
          <p:cNvSpPr txBox="1">
            <a:spLocks noChangeArrowheads="1"/>
          </p:cNvSpPr>
          <p:nvPr/>
        </p:nvSpPr>
        <p:spPr bwMode="auto">
          <a:xfrm>
            <a:off x="2209800" y="37052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1" name="Text Box 51"/>
          <p:cNvSpPr txBox="1">
            <a:spLocks noChangeArrowheads="1"/>
          </p:cNvSpPr>
          <p:nvPr/>
        </p:nvSpPr>
        <p:spPr bwMode="auto">
          <a:xfrm>
            <a:off x="5476875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2" name="Text Box 52"/>
          <p:cNvSpPr txBox="1">
            <a:spLocks noChangeArrowheads="1"/>
          </p:cNvSpPr>
          <p:nvPr/>
        </p:nvSpPr>
        <p:spPr bwMode="auto">
          <a:xfrm>
            <a:off x="8672513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3" name="Text Box 53"/>
          <p:cNvSpPr txBox="1">
            <a:spLocks noChangeArrowheads="1"/>
          </p:cNvSpPr>
          <p:nvPr/>
        </p:nvSpPr>
        <p:spPr bwMode="auto">
          <a:xfrm>
            <a:off x="3152775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4" name="Text Box 54"/>
          <p:cNvSpPr txBox="1">
            <a:spLocks noChangeArrowheads="1"/>
          </p:cNvSpPr>
          <p:nvPr/>
        </p:nvSpPr>
        <p:spPr bwMode="auto">
          <a:xfrm>
            <a:off x="6400800" y="34766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5" name="Line 55"/>
          <p:cNvSpPr>
            <a:spLocks noChangeShapeType="1"/>
          </p:cNvSpPr>
          <p:nvPr/>
        </p:nvSpPr>
        <p:spPr bwMode="auto">
          <a:xfrm>
            <a:off x="226695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36" name="Line 56"/>
          <p:cNvSpPr>
            <a:spLocks noChangeShapeType="1"/>
          </p:cNvSpPr>
          <p:nvPr/>
        </p:nvSpPr>
        <p:spPr bwMode="auto">
          <a:xfrm>
            <a:off x="3657600" y="37671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37" name="Line 57"/>
          <p:cNvSpPr>
            <a:spLocks noChangeShapeType="1"/>
          </p:cNvSpPr>
          <p:nvPr/>
        </p:nvSpPr>
        <p:spPr bwMode="auto">
          <a:xfrm>
            <a:off x="6943725" y="3352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38" name="Line 58"/>
          <p:cNvSpPr>
            <a:spLocks noChangeShapeType="1"/>
          </p:cNvSpPr>
          <p:nvPr/>
        </p:nvSpPr>
        <p:spPr bwMode="auto">
          <a:xfrm>
            <a:off x="8748713" y="3352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6072188" y="5899150"/>
            <a:ext cx="5334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grpSp>
        <p:nvGrpSpPr>
          <p:cNvPr id="9240" name="Group 60"/>
          <p:cNvGrpSpPr>
            <a:grpSpLocks/>
          </p:cNvGrpSpPr>
          <p:nvPr/>
        </p:nvGrpSpPr>
        <p:grpSpPr bwMode="auto">
          <a:xfrm>
            <a:off x="381000" y="6215063"/>
            <a:ext cx="1714500" cy="457200"/>
            <a:chOff x="952" y="3016"/>
            <a:chExt cx="1080" cy="288"/>
          </a:xfrm>
        </p:grpSpPr>
        <p:sp>
          <p:nvSpPr>
            <p:cNvPr id="9244" name="Text Box 61"/>
            <p:cNvSpPr txBox="1">
              <a:spLocks noChangeArrowheads="1"/>
            </p:cNvSpPr>
            <p:nvPr/>
          </p:nvSpPr>
          <p:spPr bwMode="auto">
            <a:xfrm>
              <a:off x="952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45" name="Rectangle 62"/>
            <p:cNvSpPr>
              <a:spLocks noChangeArrowheads="1"/>
            </p:cNvSpPr>
            <p:nvPr/>
          </p:nvSpPr>
          <p:spPr bwMode="auto">
            <a:xfrm>
              <a:off x="1344" y="3072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246" name="Text Box 63"/>
            <p:cNvSpPr txBox="1">
              <a:spLocks noChangeArrowheads="1"/>
            </p:cNvSpPr>
            <p:nvPr/>
          </p:nvSpPr>
          <p:spPr bwMode="auto">
            <a:xfrm>
              <a:off x="1648" y="3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FontTx/>
                <a:buNone/>
              </a:pPr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sz="2400" b="1" baseline="-2500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41" name="WordArt 64"/>
          <p:cNvSpPr>
            <a:spLocks noChangeArrowheads="1" noChangeShapeType="1" noTextEdit="1"/>
          </p:cNvSpPr>
          <p:nvPr/>
        </p:nvSpPr>
        <p:spPr bwMode="auto">
          <a:xfrm>
            <a:off x="928688" y="133350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9242" name="Rectangle 65"/>
          <p:cNvSpPr>
            <a:spLocks noChangeArrowheads="1"/>
          </p:cNvSpPr>
          <p:nvPr/>
        </p:nvSpPr>
        <p:spPr bwMode="auto">
          <a:xfrm>
            <a:off x="0" y="612775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Bình thông nhau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3" name="Text Box 67"/>
          <p:cNvSpPr txBox="1">
            <a:spLocks noChangeArrowheads="1"/>
          </p:cNvSpPr>
          <p:nvPr/>
        </p:nvSpPr>
        <p:spPr bwMode="auto">
          <a:xfrm>
            <a:off x="71438" y="1157288"/>
            <a:ext cx="9072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spcBef>
                <a:spcPct val="0"/>
              </a:spcBef>
              <a:buFontTx/>
              <a:buNone/>
            </a:pPr>
            <a:r>
              <a:rPr lang="en-US" sz="2800" b="1" u="sng" smtClean="0">
                <a:solidFill>
                  <a:srgbClr val="333399"/>
                </a:solidFill>
                <a:latin typeface="Times New Roman" panose="02020603050405020304" pitchFamily="18" charset="0"/>
              </a:rPr>
              <a:t>C5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Dự đoán xem khi nước trong bình đứng yên thì các mực nước sẽ ở trạng thái nào trong 3 trạng thái ở hình a, b, c</a:t>
            </a:r>
          </a:p>
        </p:txBody>
      </p:sp>
    </p:spTree>
    <p:extLst>
      <p:ext uri="{BB962C8B-B14F-4D97-AF65-F5344CB8AC3E}">
        <p14:creationId xmlns:p14="http://schemas.microsoft.com/office/powerpoint/2010/main" val="13788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0" y="1276350"/>
            <a:ext cx="98059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en-US" sz="2800" b="1" i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Kết luận: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Trong bình thông nhau chứa cùng một chất lỏng đứng yên, các mực chất lỏng ở các nhánh luôn luôn ở ……………độ cao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152400" y="2111375"/>
            <a:ext cx="205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cùng một</a:t>
            </a:r>
            <a:r>
              <a:rPr lang="en-US" sz="28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244" name="WordArt 75"/>
          <p:cNvSpPr>
            <a:spLocks noChangeArrowheads="1" noChangeShapeType="1" noTextEdit="1"/>
          </p:cNvSpPr>
          <p:nvPr/>
        </p:nvSpPr>
        <p:spPr bwMode="auto">
          <a:xfrm>
            <a:off x="928688" y="133350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10245" name="Rectangle 76"/>
          <p:cNvSpPr>
            <a:spLocks noChangeArrowheads="1"/>
          </p:cNvSpPr>
          <p:nvPr/>
        </p:nvSpPr>
        <p:spPr bwMode="auto">
          <a:xfrm>
            <a:off x="0" y="612775"/>
            <a:ext cx="363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Bình thông nhau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5" name="Picture 13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124200"/>
            <a:ext cx="853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4" grpId="0"/>
      <p:bldP spid="4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8610600" cy="5054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28600" y="5311775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  <a:cs typeface="Arial" panose="020B0604020202020204" pitchFamily="34" charset="0"/>
              </a:rPr>
              <a:t>Có cách nào chỉ cần dùng </a:t>
            </a:r>
            <a:r>
              <a:rPr lang="vi-VN" sz="2800" b="1" smtClean="0">
                <a:solidFill>
                  <a:srgbClr val="0000FF"/>
                </a:solidFill>
                <a:cs typeface="Arial" panose="020B0604020202020204" pitchFamily="34" charset="0"/>
              </a:rPr>
              <a:t>lực bằng </a:t>
            </a:r>
            <a:r>
              <a:rPr lang="en-US" sz="2800" b="1" smtClean="0">
                <a:solidFill>
                  <a:srgbClr val="0000FF"/>
                </a:solidFill>
                <a:cs typeface="Arial" panose="020B0604020202020204" pitchFamily="34" charset="0"/>
              </a:rPr>
              <a:t>tay mà nâng chiếc xe ô tô này lên được không?</a:t>
            </a:r>
          </a:p>
        </p:txBody>
      </p:sp>
    </p:spTree>
    <p:extLst>
      <p:ext uri="{BB962C8B-B14F-4D97-AF65-F5344CB8AC3E}">
        <p14:creationId xmlns:p14="http://schemas.microsoft.com/office/powerpoint/2010/main" val="27135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9525" y="709613"/>
            <a:ext cx="396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Máy nén thủy lực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WordArt 18"/>
          <p:cNvSpPr>
            <a:spLocks noChangeArrowheads="1" noChangeShapeType="1" noTextEdit="1"/>
          </p:cNvSpPr>
          <p:nvPr/>
        </p:nvSpPr>
        <p:spPr bwMode="auto">
          <a:xfrm>
            <a:off x="928688" y="104775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4943475" y="50911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5021263" y="3881438"/>
            <a:ext cx="1828800" cy="2105025"/>
          </a:xfrm>
          <a:custGeom>
            <a:avLst/>
            <a:gdLst>
              <a:gd name="T0" fmla="*/ 0 w 1290"/>
              <a:gd name="T1" fmla="*/ 0 h 1620"/>
              <a:gd name="T2" fmla="*/ 0 w 1290"/>
              <a:gd name="T3" fmla="*/ 2147483646 h 1620"/>
              <a:gd name="T4" fmla="*/ 2147483646 w 1290"/>
              <a:gd name="T5" fmla="*/ 2147483646 h 1620"/>
              <a:gd name="T6" fmla="*/ 2147483646 w 1290"/>
              <a:gd name="T7" fmla="*/ 2147483646 h 1620"/>
              <a:gd name="T8" fmla="*/ 0 60000 65536"/>
              <a:gd name="T9" fmla="*/ 0 60000 65536"/>
              <a:gd name="T10" fmla="*/ 0 60000 65536"/>
              <a:gd name="T11" fmla="*/ 0 60000 65536"/>
              <a:gd name="T12" fmla="*/ 0 w 1290"/>
              <a:gd name="T13" fmla="*/ 0 h 1620"/>
              <a:gd name="T14" fmla="*/ 1290 w 1290"/>
              <a:gd name="T15" fmla="*/ 1620 h 1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0" h="1620">
                <a:moveTo>
                  <a:pt x="0" y="0"/>
                </a:moveTo>
                <a:lnTo>
                  <a:pt x="0" y="1620"/>
                </a:lnTo>
                <a:lnTo>
                  <a:pt x="1290" y="1620"/>
                </a:lnTo>
                <a:lnTo>
                  <a:pt x="1290" y="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4724400" y="3881438"/>
            <a:ext cx="3276600" cy="2214562"/>
          </a:xfrm>
          <a:custGeom>
            <a:avLst/>
            <a:gdLst>
              <a:gd name="T0" fmla="*/ 0 w 1290"/>
              <a:gd name="T1" fmla="*/ 0 h 1620"/>
              <a:gd name="T2" fmla="*/ 0 w 1290"/>
              <a:gd name="T3" fmla="*/ 2147483646 h 1620"/>
              <a:gd name="T4" fmla="*/ 2147483646 w 1290"/>
              <a:gd name="T5" fmla="*/ 2147483646 h 1620"/>
              <a:gd name="T6" fmla="*/ 2147483646 w 1290"/>
              <a:gd name="T7" fmla="*/ 2147483646 h 1620"/>
              <a:gd name="T8" fmla="*/ 0 60000 65536"/>
              <a:gd name="T9" fmla="*/ 0 60000 65536"/>
              <a:gd name="T10" fmla="*/ 0 60000 65536"/>
              <a:gd name="T11" fmla="*/ 0 60000 65536"/>
              <a:gd name="T12" fmla="*/ 0 w 1290"/>
              <a:gd name="T13" fmla="*/ 0 h 1620"/>
              <a:gd name="T14" fmla="*/ 1290 w 1290"/>
              <a:gd name="T15" fmla="*/ 1620 h 1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0" h="1620">
                <a:moveTo>
                  <a:pt x="0" y="0"/>
                </a:moveTo>
                <a:lnTo>
                  <a:pt x="0" y="1620"/>
                </a:lnTo>
                <a:lnTo>
                  <a:pt x="1290" y="1620"/>
                </a:lnTo>
                <a:lnTo>
                  <a:pt x="1290" y="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80010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193675" y="2890838"/>
            <a:ext cx="1830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2. Cấu tạo:</a:t>
            </a:r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193675" y="1393825"/>
            <a:ext cx="3376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1. Nguyên lý Paxcan: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193675" y="19367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- Chất lỏng chứa đầy một bình kín có khả năng truyền nguyên vẹn áp suất bên ngoài tác dụng lên nó.</a:t>
            </a: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6850063" y="571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5013325" y="5791200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5021263" y="571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6" grpId="0"/>
      <p:bldP spid="7198" grpId="0" animBg="1"/>
      <p:bldP spid="7199" grpId="0" animBg="1"/>
      <p:bldP spid="7201" grpId="0"/>
      <p:bldP spid="7208" grpId="0"/>
      <p:bldP spid="7209" grpId="0"/>
      <p:bldP spid="7210" grpId="0"/>
      <p:bldP spid="7214" grpId="0" animBg="1"/>
      <p:bldP spid="7214" grpId="1" animBg="1"/>
      <p:bldP spid="7215" grpId="0" animBg="1"/>
      <p:bldP spid="7215" grpId="1" animBg="1"/>
      <p:bldP spid="7213" grpId="0" animBg="1"/>
      <p:bldP spid="72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263" y="687388"/>
            <a:ext cx="396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Máy nén thủy lực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28688" y="104775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82563" y="1844675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- Bộ phận chính gồm hai xilanh có tiết diện s và S khác nhau, thông đáy với nhau, trong có chứa đầy chất lỏng, mỗi ống có một pít tông. 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850063" y="4495800"/>
            <a:ext cx="1463675" cy="1206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87863" y="4508500"/>
            <a:ext cx="541337" cy="1095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4343" name="Rectangle 11" descr="波浪线"/>
          <p:cNvSpPr>
            <a:spLocks noChangeArrowheads="1"/>
          </p:cNvSpPr>
          <p:nvPr/>
        </p:nvSpPr>
        <p:spPr bwMode="auto">
          <a:xfrm>
            <a:off x="4487863" y="4618038"/>
            <a:ext cx="533400" cy="1477962"/>
          </a:xfrm>
          <a:prstGeom prst="rect">
            <a:avLst/>
          </a:prstGeom>
          <a:pattFill prst="wave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4943475" y="50911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4345" name="Freeform 13"/>
          <p:cNvSpPr>
            <a:spLocks/>
          </p:cNvSpPr>
          <p:nvPr/>
        </p:nvSpPr>
        <p:spPr bwMode="auto">
          <a:xfrm>
            <a:off x="5021263" y="3740150"/>
            <a:ext cx="1828800" cy="2246313"/>
          </a:xfrm>
          <a:custGeom>
            <a:avLst/>
            <a:gdLst>
              <a:gd name="T0" fmla="*/ 0 w 1290"/>
              <a:gd name="T1" fmla="*/ 0 h 1620"/>
              <a:gd name="T2" fmla="*/ 0 w 1290"/>
              <a:gd name="T3" fmla="*/ 2147483646 h 1620"/>
              <a:gd name="T4" fmla="*/ 2147483646 w 1290"/>
              <a:gd name="T5" fmla="*/ 2147483646 h 1620"/>
              <a:gd name="T6" fmla="*/ 2147483646 w 1290"/>
              <a:gd name="T7" fmla="*/ 2147483646 h 1620"/>
              <a:gd name="T8" fmla="*/ 0 60000 65536"/>
              <a:gd name="T9" fmla="*/ 0 60000 65536"/>
              <a:gd name="T10" fmla="*/ 0 60000 65536"/>
              <a:gd name="T11" fmla="*/ 0 60000 65536"/>
              <a:gd name="T12" fmla="*/ 0 w 1290"/>
              <a:gd name="T13" fmla="*/ 0 h 1620"/>
              <a:gd name="T14" fmla="*/ 1290 w 1290"/>
              <a:gd name="T15" fmla="*/ 1620 h 1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0" h="1620">
                <a:moveTo>
                  <a:pt x="0" y="0"/>
                </a:moveTo>
                <a:lnTo>
                  <a:pt x="0" y="1620"/>
                </a:lnTo>
                <a:lnTo>
                  <a:pt x="1290" y="1620"/>
                </a:lnTo>
                <a:lnTo>
                  <a:pt x="1290" y="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6" name="Freeform 14"/>
          <p:cNvSpPr>
            <a:spLocks/>
          </p:cNvSpPr>
          <p:nvPr/>
        </p:nvSpPr>
        <p:spPr bwMode="auto">
          <a:xfrm>
            <a:off x="4495800" y="3740150"/>
            <a:ext cx="3810000" cy="2355850"/>
          </a:xfrm>
          <a:custGeom>
            <a:avLst/>
            <a:gdLst>
              <a:gd name="T0" fmla="*/ 0 w 1290"/>
              <a:gd name="T1" fmla="*/ 0 h 1620"/>
              <a:gd name="T2" fmla="*/ 0 w 1290"/>
              <a:gd name="T3" fmla="*/ 2147483646 h 1620"/>
              <a:gd name="T4" fmla="*/ 2147483646 w 1290"/>
              <a:gd name="T5" fmla="*/ 2147483646 h 1620"/>
              <a:gd name="T6" fmla="*/ 2147483646 w 1290"/>
              <a:gd name="T7" fmla="*/ 2147483646 h 1620"/>
              <a:gd name="T8" fmla="*/ 0 60000 65536"/>
              <a:gd name="T9" fmla="*/ 0 60000 65536"/>
              <a:gd name="T10" fmla="*/ 0 60000 65536"/>
              <a:gd name="T11" fmla="*/ 0 60000 65536"/>
              <a:gd name="T12" fmla="*/ 0 w 1290"/>
              <a:gd name="T13" fmla="*/ 0 h 1620"/>
              <a:gd name="T14" fmla="*/ 1290 w 1290"/>
              <a:gd name="T15" fmla="*/ 1620 h 1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0" h="1620">
                <a:moveTo>
                  <a:pt x="0" y="0"/>
                </a:moveTo>
                <a:lnTo>
                  <a:pt x="0" y="1620"/>
                </a:lnTo>
                <a:lnTo>
                  <a:pt x="1290" y="1620"/>
                </a:lnTo>
                <a:lnTo>
                  <a:pt x="1290" y="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Rectangle 15" descr="波浪线"/>
          <p:cNvSpPr>
            <a:spLocks noChangeArrowheads="1"/>
          </p:cNvSpPr>
          <p:nvPr/>
        </p:nvSpPr>
        <p:spPr bwMode="auto">
          <a:xfrm>
            <a:off x="6858000" y="4600575"/>
            <a:ext cx="1447800" cy="1485900"/>
          </a:xfrm>
          <a:prstGeom prst="rect">
            <a:avLst/>
          </a:prstGeom>
          <a:pattFill prst="wave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8313738" y="50784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4349" name="Rectangle 17" descr="波浪线"/>
          <p:cNvSpPr>
            <a:spLocks noChangeArrowheads="1"/>
          </p:cNvSpPr>
          <p:nvPr/>
        </p:nvSpPr>
        <p:spPr bwMode="auto">
          <a:xfrm>
            <a:off x="5029200" y="6021388"/>
            <a:ext cx="1981200" cy="66675"/>
          </a:xfrm>
          <a:prstGeom prst="rect">
            <a:avLst/>
          </a:prstGeom>
          <a:pattFill prst="wave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357188" y="1309688"/>
            <a:ext cx="2065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2. Cấu tạo:</a:t>
            </a: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357188" y="3581400"/>
            <a:ext cx="2516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vi-VN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Công thức:</a:t>
            </a:r>
          </a:p>
        </p:txBody>
      </p:sp>
    </p:spTree>
    <p:extLst>
      <p:ext uri="{BB962C8B-B14F-4D97-AF65-F5344CB8AC3E}">
        <p14:creationId xmlns:p14="http://schemas.microsoft.com/office/powerpoint/2010/main" val="14066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 animBg="1"/>
      <p:bldP spid="163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9" name="Picture 21" descr="may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69" y="3678238"/>
            <a:ext cx="731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078163" y="5608638"/>
            <a:ext cx="56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170238" y="5384800"/>
            <a:ext cx="1587" cy="257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029200" y="5257800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406775" y="5051425"/>
            <a:ext cx="56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0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403975" y="6065838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7010400" y="5638800"/>
            <a:ext cx="56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000" b="1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6513513" y="4972050"/>
            <a:ext cx="1587" cy="10937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623050" y="4892675"/>
            <a:ext cx="56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65088" y="642938"/>
            <a:ext cx="396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II- </a:t>
            </a:r>
            <a:r>
              <a:rPr lang="en-US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Máy nén thủy lực</a:t>
            </a:r>
            <a:r>
              <a:rPr 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WordArt 5"/>
          <p:cNvSpPr>
            <a:spLocks noChangeArrowheads="1" noChangeShapeType="1" noTextEdit="1"/>
          </p:cNvSpPr>
          <p:nvPr/>
        </p:nvSpPr>
        <p:spPr bwMode="auto">
          <a:xfrm>
            <a:off x="928688" y="104775"/>
            <a:ext cx="7239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BÌNH THÔNG NHAU - MÁY NÉN THỦY LỰC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47700" y="2090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p= f/s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609600" y="2827338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F = p.S</a:t>
            </a:r>
            <a:endParaRPr lang="en-US" b="1" smtClean="0">
              <a:solidFill>
                <a:srgbClr val="0000FF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317750" y="2655888"/>
            <a:ext cx="609600" cy="890587"/>
            <a:chOff x="836" y="2538"/>
            <a:chExt cx="384" cy="561"/>
          </a:xfrm>
        </p:grpSpPr>
        <p:sp>
          <p:nvSpPr>
            <p:cNvPr id="15390" name="Text Box 33"/>
            <p:cNvSpPr txBox="1">
              <a:spLocks noChangeArrowheads="1"/>
            </p:cNvSpPr>
            <p:nvPr/>
          </p:nvSpPr>
          <p:spPr bwMode="auto">
            <a:xfrm>
              <a:off x="836" y="2538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f.S</a:t>
              </a:r>
            </a:p>
          </p:txBody>
        </p:sp>
        <p:sp>
          <p:nvSpPr>
            <p:cNvPr id="15391" name="Text Box 34"/>
            <p:cNvSpPr txBox="1">
              <a:spLocks noChangeArrowheads="1"/>
            </p:cNvSpPr>
            <p:nvPr/>
          </p:nvSpPr>
          <p:spPr bwMode="auto">
            <a:xfrm>
              <a:off x="879" y="2769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5392" name="Line 35"/>
            <p:cNvSpPr>
              <a:spLocks noChangeShapeType="1"/>
            </p:cNvSpPr>
            <p:nvPr/>
          </p:nvSpPr>
          <p:spPr bwMode="auto">
            <a:xfrm>
              <a:off x="846" y="2841"/>
              <a:ext cx="2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75088" y="2574925"/>
            <a:ext cx="609600" cy="985838"/>
            <a:chOff x="1414" y="2549"/>
            <a:chExt cx="384" cy="621"/>
          </a:xfrm>
        </p:grpSpPr>
        <p:sp>
          <p:nvSpPr>
            <p:cNvPr id="15387" name="Text Box 37"/>
            <p:cNvSpPr txBox="1">
              <a:spLocks noChangeArrowheads="1"/>
            </p:cNvSpPr>
            <p:nvPr/>
          </p:nvSpPr>
          <p:spPr bwMode="auto">
            <a:xfrm>
              <a:off x="1414" y="2549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5388" name="Text Box 38"/>
            <p:cNvSpPr txBox="1">
              <a:spLocks noChangeArrowheads="1"/>
            </p:cNvSpPr>
            <p:nvPr/>
          </p:nvSpPr>
          <p:spPr bwMode="auto">
            <a:xfrm>
              <a:off x="1449" y="280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5389" name="Line 39"/>
            <p:cNvSpPr>
              <a:spLocks noChangeShapeType="1"/>
            </p:cNvSpPr>
            <p:nvPr/>
          </p:nvSpPr>
          <p:spPr bwMode="auto">
            <a:xfrm>
              <a:off x="1449" y="2844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703763" y="2555875"/>
            <a:ext cx="563562" cy="933450"/>
            <a:chOff x="1868" y="2565"/>
            <a:chExt cx="384" cy="588"/>
          </a:xfrm>
        </p:grpSpPr>
        <p:sp>
          <p:nvSpPr>
            <p:cNvPr id="15384" name="Text Box 41"/>
            <p:cNvSpPr txBox="1">
              <a:spLocks noChangeArrowheads="1"/>
            </p:cNvSpPr>
            <p:nvPr/>
          </p:nvSpPr>
          <p:spPr bwMode="auto">
            <a:xfrm>
              <a:off x="1868" y="2565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5385" name="Text Box 42"/>
            <p:cNvSpPr txBox="1">
              <a:spLocks noChangeArrowheads="1"/>
            </p:cNvSpPr>
            <p:nvPr/>
          </p:nvSpPr>
          <p:spPr bwMode="auto">
            <a:xfrm>
              <a:off x="1884" y="2823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  <a:buFontTx/>
                <a:buNone/>
              </a:pPr>
              <a:r>
                <a:rPr lang="en-US" sz="28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5386" name="Line 43"/>
            <p:cNvSpPr>
              <a:spLocks noChangeShapeType="1"/>
            </p:cNvSpPr>
            <p:nvPr/>
          </p:nvSpPr>
          <p:spPr bwMode="auto">
            <a:xfrm>
              <a:off x="1872" y="286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3722688" y="2422525"/>
            <a:ext cx="1570037" cy="12557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1979613" y="2890838"/>
            <a:ext cx="382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4311650" y="281305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3101975" y="2836863"/>
            <a:ext cx="60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sz="2800" b="1" smtClean="0">
                <a:solidFill>
                  <a:srgbClr val="0000FF"/>
                </a:solidFill>
              </a:rPr>
              <a:t>=&gt;</a:t>
            </a:r>
          </a:p>
        </p:txBody>
      </p:sp>
      <p:sp>
        <p:nvSpPr>
          <p:cNvPr id="11304" name="Rectangle 18"/>
          <p:cNvSpPr>
            <a:spLocks noChangeArrowheads="1"/>
          </p:cNvSpPr>
          <p:nvPr/>
        </p:nvSpPr>
        <p:spPr bwMode="auto">
          <a:xfrm>
            <a:off x="319088" y="1346200"/>
            <a:ext cx="259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vi-VN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Công thức:</a:t>
            </a:r>
          </a:p>
        </p:txBody>
      </p:sp>
      <p:graphicFrame>
        <p:nvGraphicFramePr>
          <p:cNvPr id="15383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9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6512E-6 L 0 0.0444 " pathEditMode="relative" ptsTypes="AA">
                                      <p:cBhvr>
                                        <p:cTn id="21" dur="3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5578E-6 L 1.11022E-16 -0.0444 " pathEditMode="relative" ptsTypes="AA">
                                      <p:cBhvr>
                                        <p:cTn id="31" dur="3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 animBg="1"/>
      <p:bldP spid="17431" grpId="1" animBg="1"/>
      <p:bldP spid="17432" grpId="0"/>
      <p:bldP spid="17433" grpId="0"/>
      <p:bldP spid="17434" grpId="0"/>
      <p:bldP spid="17435" grpId="0"/>
      <p:bldP spid="17436" grpId="0" animBg="1"/>
      <p:bldP spid="17436" grpId="1" animBg="1"/>
      <p:bldP spid="17437" grpId="0"/>
      <p:bldP spid="17438" grpId="0"/>
      <p:bldP spid="17439" grpId="0" build="allAtOnce"/>
      <p:bldP spid="17452" grpId="0" animBg="1"/>
      <p:bldP spid="17453" grpId="0"/>
      <p:bldP spid="17454" grpId="0"/>
      <p:bldP spid="174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23370&quot;&gt;&lt;/object&gt;&lt;object type=&quot;2&quot; unique_id=&quot;23371&quot;&gt;&lt;object type=&quot;3&quot; unique_id=&quot;23372&quot;&gt;&lt;property id=&quot;20148&quot; value=&quot;5&quot;/&gt;&lt;property id=&quot;20300&quot; value=&quot;Slide 1&quot;/&gt;&lt;property id=&quot;20307&quot; value=&quot;257&quot;/&gt;&lt;/object&gt;&lt;object type=&quot;3&quot; unique_id=&quot;23373&quot;&gt;&lt;property id=&quot;20148&quot; value=&quot;5&quot;/&gt;&lt;property id=&quot;20300&quot; value=&quot;Slide 2&quot;/&gt;&lt;property id=&quot;20307&quot; value=&quot;256&quot;/&gt;&lt;/object&gt;&lt;object type=&quot;3&quot; unique_id=&quot;23374&quot;&gt;&lt;property id=&quot;20148&quot; value=&quot;5&quot;/&gt;&lt;property id=&quot;20300&quot; value=&quot;Slide 4&quot;/&gt;&lt;property id=&quot;20307&quot; value=&quot;258&quot;/&gt;&lt;/object&gt;&lt;object type=&quot;3&quot; unique_id=&quot;23410&quot;&gt;&lt;property id=&quot;20148&quot; value=&quot;5&quot;/&gt;&lt;property id=&quot;20300&quot; value=&quot;Slide 5&quot;/&gt;&lt;property id=&quot;20307&quot; value=&quot;259&quot;/&gt;&lt;/object&gt;&lt;object type=&quot;3&quot; unique_id=&quot;23443&quot;&gt;&lt;property id=&quot;20148&quot; value=&quot;5&quot;/&gt;&lt;property id=&quot;20300&quot; value=&quot;Slide 3&quot;/&gt;&lt;property id=&quot;20307&quot; value=&quot;260&quot;/&gt;&lt;/object&gt;&lt;object type=&quot;3&quot; unique_id=&quot;23458&quot;&gt;&lt;property id=&quot;20148&quot; value=&quot;5&quot;/&gt;&lt;property id=&quot;20300&quot; value=&quot;Slide 6&quot;/&gt;&lt;property id=&quot;20307&quot; value=&quot;261&quot;/&gt;&lt;/object&gt;&lt;object type=&quot;3&quot; unique_id=&quot;23459&quot;&gt;&lt;property id=&quot;20148&quot; value=&quot;5&quot;/&gt;&lt;property id=&quot;20300&quot; value=&quot;Slide 9&quot;/&gt;&lt;property id=&quot;20307&quot; value=&quot;262&quot;/&gt;&lt;/object&gt;&lt;object type=&quot;3&quot; unique_id=&quot;23460&quot;&gt;&lt;property id=&quot;20148&quot; value=&quot;5&quot;/&gt;&lt;property id=&quot;20300&quot; value=&quot;Slide 11&quot;/&gt;&lt;property id=&quot;20307&quot; value=&quot;263&quot;/&gt;&lt;/object&gt;&lt;object type=&quot;3&quot; unique_id=&quot;23461&quot;&gt;&lt;property id=&quot;20148&quot; value=&quot;5&quot;/&gt;&lt;property id=&quot;20300&quot; value=&quot;Slide 12&quot;/&gt;&lt;property id=&quot;20307&quot; value=&quot;264&quot;/&gt;&lt;/object&gt;&lt;object type=&quot;3&quot; unique_id=&quot;23462&quot;&gt;&lt;property id=&quot;20148&quot; value=&quot;5&quot;/&gt;&lt;property id=&quot;20300&quot; value=&quot;Slide 13&quot;/&gt;&lt;property id=&quot;20307&quot; value=&quot;265&quot;/&gt;&lt;/object&gt;&lt;object type=&quot;3&quot; unique_id=&quot;23463&quot;&gt;&lt;property id=&quot;20148&quot; value=&quot;5&quot;/&gt;&lt;property id=&quot;20300&quot; value=&quot;Slide 14&quot;/&gt;&lt;property id=&quot;20307&quot; value=&quot;266&quot;/&gt;&lt;/object&gt;&lt;object type=&quot;3&quot; unique_id=&quot;23464&quot;&gt;&lt;property id=&quot;20148&quot; value=&quot;5&quot;/&gt;&lt;property id=&quot;20300&quot; value=&quot;Slide 16&quot;/&gt;&lt;property id=&quot;20307&quot; value=&quot;267&quot;/&gt;&lt;/object&gt;&lt;object type=&quot;3&quot; unique_id=&quot;23465&quot;&gt;&lt;property id=&quot;20148&quot; value=&quot;5&quot;/&gt;&lt;property id=&quot;20300&quot; value=&quot;Slide 17&quot;/&gt;&lt;property id=&quot;20307&quot; value=&quot;268&quot;/&gt;&lt;/object&gt;&lt;object type=&quot;3&quot; unique_id=&quot;23466&quot;&gt;&lt;property id=&quot;20148&quot; value=&quot;5&quot;/&gt;&lt;property id=&quot;20300&quot; value=&quot;Slide 15&quot;/&gt;&lt;property id=&quot;20307&quot; value=&quot;269&quot;/&gt;&lt;/object&gt;&lt;object type=&quot;3&quot; unique_id=&quot;23467&quot;&gt;&lt;property id=&quot;20148&quot; value=&quot;5&quot;/&gt;&lt;property id=&quot;20300&quot; value=&quot;Slide 18&quot;/&gt;&lt;property id=&quot;20307&quot; value=&quot;270&quot;/&gt;&lt;/object&gt;&lt;object type=&quot;3&quot; unique_id=&quot;23683&quot;&gt;&lt;property id=&quot;20148&quot; value=&quot;5&quot;/&gt;&lt;property id=&quot;20300&quot; value=&quot;Slide 7&quot;/&gt;&lt;property id=&quot;20307&quot; value=&quot;271&quot;/&gt;&lt;/object&gt;&lt;object type=&quot;3&quot; unique_id=&quot;23684&quot;&gt;&lt;property id=&quot;20148&quot; value=&quot;5&quot;/&gt;&lt;property id=&quot;20300&quot; value=&quot;Slide 8&quot;/&gt;&lt;property id=&quot;20307&quot; value=&quot;272&quot;/&gt;&lt;/object&gt;&lt;object type=&quot;3&quot; unique_id=&quot;23685&quot;&gt;&lt;property id=&quot;20148&quot; value=&quot;5&quot;/&gt;&lt;property id=&quot;20300&quot; value=&quot;Slide 10&quot;/&gt;&lt;property id=&quot;20307&quot; value=&quot;273&quot;/&gt;&lt;/object&gt;&lt;object type=&quot;3&quot; unique_id=&quot;23926&quot;&gt;&lt;property id=&quot;20148&quot; value=&quot;5&quot;/&gt;&lt;property id=&quot;20300&quot; value=&quot;Slide 19&quot;/&gt;&lt;property id=&quot;20307&quot; value=&quot;274&quot;/&gt;&lt;/object&gt;&lt;object type=&quot;3&quot; unique_id=&quot;23927&quot;&gt;&lt;property id=&quot;20148&quot; value=&quot;5&quot;/&gt;&lt;property id=&quot;20300&quot; value=&quot;Slide 20&quot;/&gt;&lt;property id=&quot;20307&quot; value=&quot;275&quot;/&gt;&lt;/object&gt;&lt;object type=&quot;3&quot; unique_id=&quot;23928&quot;&gt;&lt;property id=&quot;20148&quot; value=&quot;5&quot;/&gt;&lt;property id=&quot;20300&quot; value=&quot;Slide 21&quot;/&gt;&lt;property id=&quot;20307&quot; value=&quot;276&quot;/&gt;&lt;/object&gt;&lt;object type=&quot;3&quot; unique_id=&quot;23998&quot;&gt;&lt;property id=&quot;20148&quot; value=&quot;5&quot;/&gt;&lt;property id=&quot;20300&quot; value=&quot;Slide 22&quot;/&gt;&lt;property id=&quot;20307&quot; value=&quot;277&quot;/&gt;&lt;/object&gt;&lt;object type=&quot;3&quot; unique_id=&quot;23999&quot;&gt;&lt;property id=&quot;20148&quot; value=&quot;5&quot;/&gt;&lt;property id=&quot;20300&quot; value=&quot;Slide 23&quot;/&gt;&lt;property id=&quot;20307&quot; value=&quot;278&quot;/&gt;&lt;/object&gt;&lt;object type=&quot;3&quot; unique_id=&quot;24102&quot;&gt;&lt;property id=&quot;20148&quot; value=&quot;5&quot;/&gt;&lt;property id=&quot;20300&quot; value=&quot;Slide 24&quot;/&gt;&lt;property id=&quot;20307&quot; value=&quot;27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1121</TotalTime>
  <Words>1588</Words>
  <Application>Microsoft Office PowerPoint</Application>
  <PresentationFormat>On-screen Show (4:3)</PresentationFormat>
  <Paragraphs>239</Paragraphs>
  <Slides>29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3" baseType="lpstr">
      <vt:lpstr>Arial</vt:lpstr>
      <vt:lpstr>Arial Black</vt:lpstr>
      <vt:lpstr>Comic Sans MS</vt:lpstr>
      <vt:lpstr>Times New Roman</vt:lpstr>
      <vt:lpstr>Trebuchet MS</vt:lpstr>
      <vt:lpstr>Tw Cen MT</vt:lpstr>
      <vt:lpstr>Wingdings</vt:lpstr>
      <vt:lpstr>Circuit</vt:lpstr>
      <vt:lpstr>Default Design</vt:lpstr>
      <vt:lpstr>1_Default Design</vt:lpstr>
      <vt:lpstr>2_Default Design</vt:lpstr>
      <vt:lpstr>3_Default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Tuấn Anh Hà Anh</dc:creator>
  <cp:lastModifiedBy>Admin</cp:lastModifiedBy>
  <cp:revision>97</cp:revision>
  <dcterms:created xsi:type="dcterms:W3CDTF">2016-11-07T09:13:51Z</dcterms:created>
  <dcterms:modified xsi:type="dcterms:W3CDTF">2022-03-19T13:13:32Z</dcterms:modified>
</cp:coreProperties>
</file>